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695" r:id="rId2"/>
    <p:sldMasterId id="2147483702" r:id="rId3"/>
    <p:sldMasterId id="2147483648" r:id="rId4"/>
    <p:sldMasterId id="2147483721" r:id="rId5"/>
    <p:sldMasterId id="2147483764" r:id="rId6"/>
    <p:sldMasterId id="2147483769" r:id="rId7"/>
    <p:sldMasterId id="2147483779" r:id="rId8"/>
  </p:sldMasterIdLst>
  <p:notesMasterIdLst>
    <p:notesMasterId r:id="rId55"/>
  </p:notesMasterIdLst>
  <p:handoutMasterIdLst>
    <p:handoutMasterId r:id="rId56"/>
  </p:handoutMasterIdLst>
  <p:sldIdLst>
    <p:sldId id="310" r:id="rId9"/>
    <p:sldId id="3625" r:id="rId10"/>
    <p:sldId id="4793" r:id="rId11"/>
    <p:sldId id="353" r:id="rId12"/>
    <p:sldId id="4795" r:id="rId13"/>
    <p:sldId id="334" r:id="rId14"/>
    <p:sldId id="1067" r:id="rId15"/>
    <p:sldId id="360" r:id="rId16"/>
    <p:sldId id="361" r:id="rId17"/>
    <p:sldId id="362" r:id="rId18"/>
    <p:sldId id="4775" r:id="rId19"/>
    <p:sldId id="363" r:id="rId20"/>
    <p:sldId id="364" r:id="rId21"/>
    <p:sldId id="365" r:id="rId22"/>
    <p:sldId id="366" r:id="rId23"/>
    <p:sldId id="4784" r:id="rId24"/>
    <p:sldId id="369" r:id="rId25"/>
    <p:sldId id="1016" r:id="rId26"/>
    <p:sldId id="4769" r:id="rId27"/>
    <p:sldId id="1018" r:id="rId28"/>
    <p:sldId id="347" r:id="rId29"/>
    <p:sldId id="1020" r:id="rId30"/>
    <p:sldId id="350" r:id="rId31"/>
    <p:sldId id="351" r:id="rId32"/>
    <p:sldId id="1035" r:id="rId33"/>
    <p:sldId id="1037" r:id="rId34"/>
    <p:sldId id="1040" r:id="rId35"/>
    <p:sldId id="1041" r:id="rId36"/>
    <p:sldId id="1042" r:id="rId37"/>
    <p:sldId id="4746" r:id="rId38"/>
    <p:sldId id="1066" r:id="rId39"/>
    <p:sldId id="1057" r:id="rId40"/>
    <p:sldId id="1076" r:id="rId41"/>
    <p:sldId id="1058" r:id="rId42"/>
    <p:sldId id="338" r:id="rId43"/>
    <p:sldId id="1070" r:id="rId44"/>
    <p:sldId id="4792" r:id="rId45"/>
    <p:sldId id="4796" r:id="rId46"/>
    <p:sldId id="4798" r:id="rId47"/>
    <p:sldId id="339" r:id="rId48"/>
    <p:sldId id="4797" r:id="rId49"/>
    <p:sldId id="1059" r:id="rId50"/>
    <p:sldId id="1062" r:id="rId51"/>
    <p:sldId id="4777" r:id="rId52"/>
    <p:sldId id="322" r:id="rId53"/>
    <p:sldId id="332" r:id="rId5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D00"/>
    <a:srgbClr val="CBCFD7"/>
    <a:srgbClr val="00457D"/>
    <a:srgbClr val="000000"/>
    <a:srgbClr val="004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88" autoAdjust="0"/>
  </p:normalViewPr>
  <p:slideViewPr>
    <p:cSldViewPr snapToGrid="0" showGuides="1">
      <p:cViewPr varScale="1">
        <p:scale>
          <a:sx n="104" d="100"/>
          <a:sy n="104" d="100"/>
        </p:scale>
        <p:origin x="732" y="108"/>
      </p:cViewPr>
      <p:guideLst>
        <p:guide orient="horz" pos="1979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8B6C0-AFF4-46A8-857B-C45E3CBC7F31}" type="doc">
      <dgm:prSet loTypeId="urn:microsoft.com/office/officeart/2005/8/layout/hierarchy6" loCatId="hierarchy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3D293BD1-A5FE-45C1-B802-6F24A11A4928}">
      <dgm:prSet phldrT="[Text]"/>
      <dgm:spPr/>
      <dgm:t>
        <a:bodyPr/>
        <a:lstStyle/>
        <a:p>
          <a:r>
            <a:rPr lang="en-GB"/>
            <a:t>Council </a:t>
          </a:r>
          <a:endParaRPr lang="en-GB" dirty="0"/>
        </a:p>
      </dgm:t>
    </dgm:pt>
    <dgm:pt modelId="{3DAF8232-63FE-4877-8882-05F8AD65E2A9}" type="parTrans" cxnId="{4A0F9533-1F58-445A-A810-2D552073E20C}">
      <dgm:prSet/>
      <dgm:spPr/>
      <dgm:t>
        <a:bodyPr/>
        <a:lstStyle/>
        <a:p>
          <a:endParaRPr lang="en-GB"/>
        </a:p>
      </dgm:t>
    </dgm:pt>
    <dgm:pt modelId="{622D3F90-9752-4924-89DF-258184DE49C6}" type="sibTrans" cxnId="{4A0F9533-1F58-445A-A810-2D552073E20C}">
      <dgm:prSet/>
      <dgm:spPr/>
      <dgm:t>
        <a:bodyPr/>
        <a:lstStyle/>
        <a:p>
          <a:endParaRPr lang="en-GB"/>
        </a:p>
      </dgm:t>
    </dgm:pt>
    <dgm:pt modelId="{836367DE-4257-4A23-B546-4383AE566277}">
      <dgm:prSet phldrT="[Text]"/>
      <dgm:spPr/>
      <dgm:t>
        <a:bodyPr/>
        <a:lstStyle/>
        <a:p>
          <a:r>
            <a:rPr lang="en-GB"/>
            <a:t>Executive Committee</a:t>
          </a:r>
          <a:endParaRPr lang="en-GB" dirty="0"/>
        </a:p>
      </dgm:t>
    </dgm:pt>
    <dgm:pt modelId="{C4482F0D-7FC8-4139-9187-00E1747864C0}" type="parTrans" cxnId="{84AFFA54-2EA3-439C-ABD1-23245427F18D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25365B30-72FE-4531-9E8B-76A1E210099F}" type="sibTrans" cxnId="{84AFFA54-2EA3-439C-ABD1-23245427F18D}">
      <dgm:prSet/>
      <dgm:spPr/>
      <dgm:t>
        <a:bodyPr/>
        <a:lstStyle/>
        <a:p>
          <a:endParaRPr lang="en-GB"/>
        </a:p>
      </dgm:t>
    </dgm:pt>
    <dgm:pt modelId="{A62FDC4E-1568-40DE-801E-8F84FEC09B0C}">
      <dgm:prSet phldrT="[Text]"/>
      <dgm:spPr/>
      <dgm:t>
        <a:bodyPr/>
        <a:lstStyle/>
        <a:p>
          <a:r>
            <a:rPr lang="en-GB"/>
            <a:t>Strategic Planning Commission</a:t>
          </a:r>
          <a:endParaRPr lang="en-GB" dirty="0"/>
        </a:p>
      </dgm:t>
    </dgm:pt>
    <dgm:pt modelId="{7064D66B-68F5-42D5-B10C-114C1B6D7C76}" type="parTrans" cxnId="{8C43B14C-2945-4B91-8283-EDBD1A193F83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B7EBA35A-B71F-49C5-8908-5BDB884CFBCB}" type="sibTrans" cxnId="{8C43B14C-2945-4B91-8283-EDBD1A193F83}">
      <dgm:prSet/>
      <dgm:spPr/>
      <dgm:t>
        <a:bodyPr/>
        <a:lstStyle/>
        <a:p>
          <a:endParaRPr lang="en-GB"/>
        </a:p>
      </dgm:t>
    </dgm:pt>
    <dgm:pt modelId="{0132B569-01C1-4C84-BDC6-63469DE872EC}">
      <dgm:prSet phldrT="[Text]"/>
      <dgm:spPr/>
      <dgm:t>
        <a:bodyPr/>
        <a:lstStyle/>
        <a:p>
          <a:r>
            <a:rPr lang="en-GB"/>
            <a:t>Finance Commission</a:t>
          </a:r>
          <a:endParaRPr lang="en-GB" dirty="0"/>
        </a:p>
      </dgm:t>
    </dgm:pt>
    <dgm:pt modelId="{597F7D52-1A5B-4703-A26A-FE7D32B89BB4}" type="parTrans" cxnId="{AA473C88-CF63-43A4-9F54-70715127945C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1D2F3B45-FB6A-46A3-9E64-2E505C7125ED}" type="sibTrans" cxnId="{AA473C88-CF63-43A4-9F54-70715127945C}">
      <dgm:prSet/>
      <dgm:spPr/>
      <dgm:t>
        <a:bodyPr/>
        <a:lstStyle/>
        <a:p>
          <a:endParaRPr lang="en-GB"/>
        </a:p>
      </dgm:t>
    </dgm:pt>
    <dgm:pt modelId="{C613507D-0C51-4999-A5F6-08E5017D2159}">
      <dgm:prSet phldrT="[Text]" custT="1"/>
      <dgm:spPr/>
      <dgm:t>
        <a:bodyPr/>
        <a:lstStyle/>
        <a:p>
          <a:r>
            <a:rPr lang="en-GB" sz="1250" b="1" dirty="0"/>
            <a:t>Member Countries &amp; National Committees</a:t>
          </a:r>
        </a:p>
      </dgm:t>
    </dgm:pt>
    <dgm:pt modelId="{0D37EE9A-B7D6-45DC-A174-1FF007055C9A}" type="parTrans" cxnId="{27AAC36A-A118-4037-AA5C-388CAB3B2325}">
      <dgm:prSet/>
      <dgm:spPr/>
      <dgm:t>
        <a:bodyPr/>
        <a:lstStyle/>
        <a:p>
          <a:endParaRPr lang="en-GB"/>
        </a:p>
      </dgm:t>
    </dgm:pt>
    <dgm:pt modelId="{D9D5DE18-CA92-41EA-B941-B3A412500AD3}" type="sibTrans" cxnId="{27AAC36A-A118-4037-AA5C-388CAB3B2325}">
      <dgm:prSet/>
      <dgm:spPr/>
      <dgm:t>
        <a:bodyPr/>
        <a:lstStyle/>
        <a:p>
          <a:endParaRPr lang="en-GB"/>
        </a:p>
      </dgm:t>
    </dgm:pt>
    <dgm:pt modelId="{42793845-7459-479E-B80E-0265DC3520AB}">
      <dgm:prSet phldrT="[Text]" custT="1"/>
      <dgm:spPr/>
      <dgm:t>
        <a:bodyPr/>
        <a:lstStyle/>
        <a:p>
          <a:r>
            <a:rPr lang="en-GB" sz="1250" b="1" dirty="0"/>
            <a:t>- President</a:t>
          </a:r>
        </a:p>
        <a:p>
          <a:r>
            <a:rPr lang="en-GB" sz="1250" b="1" dirty="0"/>
            <a:t>- Past President</a:t>
          </a:r>
        </a:p>
        <a:p>
          <a:r>
            <a:rPr lang="en-GB" sz="1250" b="1" dirty="0"/>
            <a:t>- 3 Vice Presidents</a:t>
          </a:r>
        </a:p>
        <a:p>
          <a:r>
            <a:rPr lang="en-GB" sz="1250" b="1" dirty="0"/>
            <a:t>22 members</a:t>
          </a:r>
        </a:p>
        <a:p>
          <a:r>
            <a:rPr lang="en-GB" sz="1250" b="1" dirty="0"/>
            <a:t>Representatives of National Committees</a:t>
          </a:r>
        </a:p>
      </dgm:t>
    </dgm:pt>
    <dgm:pt modelId="{5F53FC79-E84B-4ABA-AB17-6EE8D2C85614}" type="parTrans" cxnId="{8FFC6C23-52D5-45EF-8FD2-96A88A1E793E}">
      <dgm:prSet/>
      <dgm:spPr/>
      <dgm:t>
        <a:bodyPr/>
        <a:lstStyle/>
        <a:p>
          <a:endParaRPr lang="en-GB"/>
        </a:p>
      </dgm:t>
    </dgm:pt>
    <dgm:pt modelId="{6D93BE57-23D5-4FD8-A907-9A23675177CE}" type="sibTrans" cxnId="{8FFC6C23-52D5-45EF-8FD2-96A88A1E793E}">
      <dgm:prSet/>
      <dgm:spPr/>
      <dgm:t>
        <a:bodyPr/>
        <a:lstStyle/>
        <a:p>
          <a:endParaRPr lang="en-GB"/>
        </a:p>
      </dgm:t>
    </dgm:pt>
    <dgm:pt modelId="{212B202F-551F-486A-B8AC-66DFC73BD654}">
      <dgm:prSet phldrT="[Text]" custT="1"/>
      <dgm:spPr/>
      <dgm:t>
        <a:bodyPr/>
        <a:lstStyle/>
        <a:p>
          <a:r>
            <a:rPr lang="en-GB" sz="1250" b="1" dirty="0"/>
            <a:t>Supports ExCom</a:t>
          </a:r>
        </a:p>
      </dgm:t>
    </dgm:pt>
    <dgm:pt modelId="{FF75B501-4F4C-4A10-AAE1-5E358E514A06}" type="parTrans" cxnId="{DA29A019-B660-442E-AD5F-A9E4FEFFAA88}">
      <dgm:prSet/>
      <dgm:spPr/>
      <dgm:t>
        <a:bodyPr/>
        <a:lstStyle/>
        <a:p>
          <a:endParaRPr lang="en-GB"/>
        </a:p>
      </dgm:t>
    </dgm:pt>
    <dgm:pt modelId="{08A165CA-EE0A-4404-B16A-0FA9134ADC5D}" type="sibTrans" cxnId="{DA29A019-B660-442E-AD5F-A9E4FEFFAA88}">
      <dgm:prSet/>
      <dgm:spPr/>
      <dgm:t>
        <a:bodyPr/>
        <a:lstStyle/>
        <a:p>
          <a:endParaRPr lang="en-GB"/>
        </a:p>
      </dgm:t>
    </dgm:pt>
    <dgm:pt modelId="{F94FDA32-10D8-4EF7-91FA-DF289358E2D4}">
      <dgm:prSet phldrT="[Text]"/>
      <dgm:spPr/>
      <dgm:t>
        <a:bodyPr/>
        <a:lstStyle/>
        <a:p>
          <a:r>
            <a:rPr lang="en-GB" dirty="0"/>
            <a:t>Communication Commission</a:t>
          </a:r>
        </a:p>
      </dgm:t>
    </dgm:pt>
    <dgm:pt modelId="{9F567B97-3F9C-4048-AC8E-A7437A5596B3}" type="parTrans" cxnId="{C3CBE3A7-0DCC-4936-99FA-1B96289629AA}">
      <dgm:prSet/>
      <dgm:spPr>
        <a:ln w="19050">
          <a:solidFill>
            <a:srgbClr val="00457D"/>
          </a:solidFill>
        </a:ln>
      </dgm:spPr>
      <dgm:t>
        <a:bodyPr/>
        <a:lstStyle/>
        <a:p>
          <a:endParaRPr lang="en-GB"/>
        </a:p>
      </dgm:t>
    </dgm:pt>
    <dgm:pt modelId="{CCAD4B40-3711-4109-BC1E-5F0972EEC307}" type="sibTrans" cxnId="{C3CBE3A7-0DCC-4936-99FA-1B96289629AA}">
      <dgm:prSet/>
      <dgm:spPr/>
      <dgm:t>
        <a:bodyPr/>
        <a:lstStyle/>
        <a:p>
          <a:endParaRPr lang="en-GB"/>
        </a:p>
      </dgm:t>
    </dgm:pt>
    <dgm:pt modelId="{CB468013-18C8-4BF0-B25A-5C86879C888F}" type="pres">
      <dgm:prSet presAssocID="{EBF8B6C0-AFF4-46A8-857B-C45E3CBC7F3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FD2DCAC-4A1A-4DA3-BD3B-C91AAB9021F1}" type="pres">
      <dgm:prSet presAssocID="{EBF8B6C0-AFF4-46A8-857B-C45E3CBC7F31}" presName="hierFlow" presStyleCnt="0"/>
      <dgm:spPr/>
    </dgm:pt>
    <dgm:pt modelId="{73C7BB95-5F71-4F46-B2FA-2D4B8F8A5268}" type="pres">
      <dgm:prSet presAssocID="{EBF8B6C0-AFF4-46A8-857B-C45E3CBC7F31}" presName="firstBuf" presStyleCnt="0"/>
      <dgm:spPr/>
    </dgm:pt>
    <dgm:pt modelId="{7B32C377-7D72-4830-889F-40C871F578B8}" type="pres">
      <dgm:prSet presAssocID="{EBF8B6C0-AFF4-46A8-857B-C45E3CBC7F3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A945CCB-EC8D-493A-B873-BFDE74514041}" type="pres">
      <dgm:prSet presAssocID="{3D293BD1-A5FE-45C1-B802-6F24A11A4928}" presName="Name14" presStyleCnt="0"/>
      <dgm:spPr/>
    </dgm:pt>
    <dgm:pt modelId="{6D54B486-E83A-4BE5-AB05-2D85C4AF1171}" type="pres">
      <dgm:prSet presAssocID="{3D293BD1-A5FE-45C1-B802-6F24A11A4928}" presName="level1Shape" presStyleLbl="node0" presStyleIdx="0" presStyleCnt="1" custLinFactNeighborX="-27555" custLinFactNeighborY="-3036">
        <dgm:presLayoutVars>
          <dgm:chPref val="3"/>
        </dgm:presLayoutVars>
      </dgm:prSet>
      <dgm:spPr/>
    </dgm:pt>
    <dgm:pt modelId="{B057EA5E-EAC8-44C1-89C5-BFB0039B94FB}" type="pres">
      <dgm:prSet presAssocID="{3D293BD1-A5FE-45C1-B802-6F24A11A4928}" presName="hierChild2" presStyleCnt="0"/>
      <dgm:spPr/>
    </dgm:pt>
    <dgm:pt modelId="{13CE898F-E163-429D-ACD9-E6005FFC220A}" type="pres">
      <dgm:prSet presAssocID="{C4482F0D-7FC8-4139-9187-00E1747864C0}" presName="Name19" presStyleLbl="parChTrans1D2" presStyleIdx="0" presStyleCnt="1"/>
      <dgm:spPr/>
    </dgm:pt>
    <dgm:pt modelId="{3EE690C9-A9C2-4054-A9FC-40F2E4CD11B8}" type="pres">
      <dgm:prSet presAssocID="{836367DE-4257-4A23-B546-4383AE566277}" presName="Name21" presStyleCnt="0"/>
      <dgm:spPr/>
    </dgm:pt>
    <dgm:pt modelId="{E279E2B2-4C95-4270-BBF6-B488B9800A30}" type="pres">
      <dgm:prSet presAssocID="{836367DE-4257-4A23-B546-4383AE566277}" presName="level2Shape" presStyleLbl="node2" presStyleIdx="0" presStyleCnt="1" custLinFactNeighborX="-27555" custLinFactNeighborY="5606"/>
      <dgm:spPr/>
    </dgm:pt>
    <dgm:pt modelId="{8AFF2EAD-0E75-4CA7-847F-F0B76A791ED4}" type="pres">
      <dgm:prSet presAssocID="{836367DE-4257-4A23-B546-4383AE566277}" presName="hierChild3" presStyleCnt="0"/>
      <dgm:spPr/>
    </dgm:pt>
    <dgm:pt modelId="{DDAA86FE-4733-40C3-A244-DB19AF53DFAC}" type="pres">
      <dgm:prSet presAssocID="{9F567B97-3F9C-4048-AC8E-A7437A5596B3}" presName="Name19" presStyleLbl="parChTrans1D3" presStyleIdx="0" presStyleCnt="3"/>
      <dgm:spPr/>
    </dgm:pt>
    <dgm:pt modelId="{11A089F6-E6EC-4C8B-B3C2-8BFEC685ADC8}" type="pres">
      <dgm:prSet presAssocID="{F94FDA32-10D8-4EF7-91FA-DF289358E2D4}" presName="Name21" presStyleCnt="0"/>
      <dgm:spPr/>
    </dgm:pt>
    <dgm:pt modelId="{7E206DFE-F328-4949-AEC1-C04B179EAE16}" type="pres">
      <dgm:prSet presAssocID="{F94FDA32-10D8-4EF7-91FA-DF289358E2D4}" presName="level2Shape" presStyleLbl="node3" presStyleIdx="0" presStyleCnt="3" custScaleX="106452" custScaleY="76900" custLinFactNeighborY="59320"/>
      <dgm:spPr/>
    </dgm:pt>
    <dgm:pt modelId="{BDA141A6-FDE1-473F-A53E-ECEDD13C9655}" type="pres">
      <dgm:prSet presAssocID="{F94FDA32-10D8-4EF7-91FA-DF289358E2D4}" presName="hierChild3" presStyleCnt="0"/>
      <dgm:spPr/>
    </dgm:pt>
    <dgm:pt modelId="{E208D73C-95C1-4779-A432-04F0B1893DBD}" type="pres">
      <dgm:prSet presAssocID="{7064D66B-68F5-42D5-B10C-114C1B6D7C76}" presName="Name19" presStyleLbl="parChTrans1D3" presStyleIdx="1" presStyleCnt="3"/>
      <dgm:spPr/>
    </dgm:pt>
    <dgm:pt modelId="{1EA4BDEB-0178-4FEB-82A4-81B67FF902E5}" type="pres">
      <dgm:prSet presAssocID="{A62FDC4E-1568-40DE-801E-8F84FEC09B0C}" presName="Name21" presStyleCnt="0"/>
      <dgm:spPr/>
    </dgm:pt>
    <dgm:pt modelId="{D6008069-0BD2-4AED-802D-CE1D8A9D74E6}" type="pres">
      <dgm:prSet presAssocID="{A62FDC4E-1568-40DE-801E-8F84FEC09B0C}" presName="level2Shape" presStyleLbl="node3" presStyleIdx="1" presStyleCnt="3" custScaleX="103709" custScaleY="99945" custLinFactNeighborY="59320"/>
      <dgm:spPr/>
    </dgm:pt>
    <dgm:pt modelId="{D0C33310-9C26-4C41-982F-756F06D87536}" type="pres">
      <dgm:prSet presAssocID="{A62FDC4E-1568-40DE-801E-8F84FEC09B0C}" presName="hierChild3" presStyleCnt="0"/>
      <dgm:spPr/>
    </dgm:pt>
    <dgm:pt modelId="{91EB8596-42EE-4081-972D-E9FB048B33CC}" type="pres">
      <dgm:prSet presAssocID="{597F7D52-1A5B-4703-A26A-FE7D32B89BB4}" presName="Name19" presStyleLbl="parChTrans1D3" presStyleIdx="2" presStyleCnt="3"/>
      <dgm:spPr/>
    </dgm:pt>
    <dgm:pt modelId="{D46712EC-D9B4-4F87-AF6D-EB66F84DCA2F}" type="pres">
      <dgm:prSet presAssocID="{0132B569-01C1-4C84-BDC6-63469DE872EC}" presName="Name21" presStyleCnt="0"/>
      <dgm:spPr/>
    </dgm:pt>
    <dgm:pt modelId="{A9C60537-CD29-4643-9917-4E03EE51CF68}" type="pres">
      <dgm:prSet presAssocID="{0132B569-01C1-4C84-BDC6-63469DE872EC}" presName="level2Shape" presStyleLbl="node3" presStyleIdx="2" presStyleCnt="3" custScaleX="78933" custScaleY="60984" custLinFactNeighborY="59320"/>
      <dgm:spPr/>
    </dgm:pt>
    <dgm:pt modelId="{9E0AF425-D7A1-4CF4-891E-0C4C3846FB8F}" type="pres">
      <dgm:prSet presAssocID="{0132B569-01C1-4C84-BDC6-63469DE872EC}" presName="hierChild3" presStyleCnt="0"/>
      <dgm:spPr/>
    </dgm:pt>
    <dgm:pt modelId="{A3D5E828-D848-4543-8428-3FCC1BD1639E}" type="pres">
      <dgm:prSet presAssocID="{EBF8B6C0-AFF4-46A8-857B-C45E3CBC7F31}" presName="bgShapesFlow" presStyleCnt="0"/>
      <dgm:spPr/>
    </dgm:pt>
    <dgm:pt modelId="{03632E6C-17BB-46B4-B5DD-4B9C57F97391}" type="pres">
      <dgm:prSet presAssocID="{C613507D-0C51-4999-A5F6-08E5017D2159}" presName="rectComp" presStyleCnt="0"/>
      <dgm:spPr/>
    </dgm:pt>
    <dgm:pt modelId="{3EC450EE-D523-4D9D-8EEC-0ECFAAB9D3B0}" type="pres">
      <dgm:prSet presAssocID="{C613507D-0C51-4999-A5F6-08E5017D2159}" presName="bgRect" presStyleLbl="bgShp" presStyleIdx="0" presStyleCnt="3"/>
      <dgm:spPr/>
    </dgm:pt>
    <dgm:pt modelId="{0EE6200D-024D-4038-AB04-B6F371CE3A71}" type="pres">
      <dgm:prSet presAssocID="{C613507D-0C51-4999-A5F6-08E5017D2159}" presName="bgRectTx" presStyleLbl="bgShp" presStyleIdx="0" presStyleCnt="3">
        <dgm:presLayoutVars>
          <dgm:bulletEnabled val="1"/>
        </dgm:presLayoutVars>
      </dgm:prSet>
      <dgm:spPr/>
    </dgm:pt>
    <dgm:pt modelId="{407B6D20-C898-4200-94B5-09E310621D3C}" type="pres">
      <dgm:prSet presAssocID="{C613507D-0C51-4999-A5F6-08E5017D2159}" presName="spComp" presStyleCnt="0"/>
      <dgm:spPr/>
    </dgm:pt>
    <dgm:pt modelId="{2877924E-F980-46BF-BAE9-0FCE0B4F938A}" type="pres">
      <dgm:prSet presAssocID="{C613507D-0C51-4999-A5F6-08E5017D2159}" presName="vSp" presStyleCnt="0"/>
      <dgm:spPr/>
    </dgm:pt>
    <dgm:pt modelId="{67C64DD4-8C53-4CE9-9CFA-D038963DBE6B}" type="pres">
      <dgm:prSet presAssocID="{42793845-7459-479E-B80E-0265DC3520AB}" presName="rectComp" presStyleCnt="0"/>
      <dgm:spPr/>
    </dgm:pt>
    <dgm:pt modelId="{105B0FE6-5F4D-461C-8752-90B4B7475CE2}" type="pres">
      <dgm:prSet presAssocID="{42793845-7459-479E-B80E-0265DC3520AB}" presName="bgRect" presStyleLbl="bgShp" presStyleIdx="1" presStyleCnt="3" custScaleY="152550"/>
      <dgm:spPr/>
    </dgm:pt>
    <dgm:pt modelId="{FF8985F0-FB1E-49D1-A619-3AF4D9599485}" type="pres">
      <dgm:prSet presAssocID="{42793845-7459-479E-B80E-0265DC3520AB}" presName="bgRectTx" presStyleLbl="bgShp" presStyleIdx="1" presStyleCnt="3">
        <dgm:presLayoutVars>
          <dgm:bulletEnabled val="1"/>
        </dgm:presLayoutVars>
      </dgm:prSet>
      <dgm:spPr/>
    </dgm:pt>
    <dgm:pt modelId="{4EDDBBCD-5F08-472F-AD8C-7C0934AC7CC3}" type="pres">
      <dgm:prSet presAssocID="{42793845-7459-479E-B80E-0265DC3520AB}" presName="spComp" presStyleCnt="0"/>
      <dgm:spPr/>
    </dgm:pt>
    <dgm:pt modelId="{D936B1A8-3AF4-4D4F-9F08-93404696168A}" type="pres">
      <dgm:prSet presAssocID="{42793845-7459-479E-B80E-0265DC3520AB}" presName="vSp" presStyleCnt="0"/>
      <dgm:spPr/>
    </dgm:pt>
    <dgm:pt modelId="{5F831735-D62E-440A-987C-FA6C825453AE}" type="pres">
      <dgm:prSet presAssocID="{212B202F-551F-486A-B8AC-66DFC73BD654}" presName="rectComp" presStyleCnt="0"/>
      <dgm:spPr/>
    </dgm:pt>
    <dgm:pt modelId="{AF9D6CD4-ADA9-4EC1-8333-7ACAC12B2409}" type="pres">
      <dgm:prSet presAssocID="{212B202F-551F-486A-B8AC-66DFC73BD654}" presName="bgRect" presStyleLbl="bgShp" presStyleIdx="2" presStyleCnt="3" custLinFactNeighborY="-7836"/>
      <dgm:spPr/>
    </dgm:pt>
    <dgm:pt modelId="{5A1DCE44-1FB7-433B-A312-19F732659097}" type="pres">
      <dgm:prSet presAssocID="{212B202F-551F-486A-B8AC-66DFC73BD654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835CE70A-4492-4EF5-B9E8-1FBE6D8D3A74}" type="presOf" srcId="{7064D66B-68F5-42D5-B10C-114C1B6D7C76}" destId="{E208D73C-95C1-4779-A432-04F0B1893DBD}" srcOrd="0" destOrd="0" presId="urn:microsoft.com/office/officeart/2005/8/layout/hierarchy6"/>
    <dgm:cxn modelId="{DA29A019-B660-442E-AD5F-A9E4FEFFAA88}" srcId="{EBF8B6C0-AFF4-46A8-857B-C45E3CBC7F31}" destId="{212B202F-551F-486A-B8AC-66DFC73BD654}" srcOrd="3" destOrd="0" parTransId="{FF75B501-4F4C-4A10-AAE1-5E358E514A06}" sibTransId="{08A165CA-EE0A-4404-B16A-0FA9134ADC5D}"/>
    <dgm:cxn modelId="{8FFC6C23-52D5-45EF-8FD2-96A88A1E793E}" srcId="{EBF8B6C0-AFF4-46A8-857B-C45E3CBC7F31}" destId="{42793845-7459-479E-B80E-0265DC3520AB}" srcOrd="2" destOrd="0" parTransId="{5F53FC79-E84B-4ABA-AB17-6EE8D2C85614}" sibTransId="{6D93BE57-23D5-4FD8-A907-9A23675177CE}"/>
    <dgm:cxn modelId="{DF5FB92F-1E8F-4C66-92A3-A0EDC81C39F7}" type="presOf" srcId="{C4482F0D-7FC8-4139-9187-00E1747864C0}" destId="{13CE898F-E163-429D-ACD9-E6005FFC220A}" srcOrd="0" destOrd="0" presId="urn:microsoft.com/office/officeart/2005/8/layout/hierarchy6"/>
    <dgm:cxn modelId="{4A0F9533-1F58-445A-A810-2D552073E20C}" srcId="{EBF8B6C0-AFF4-46A8-857B-C45E3CBC7F31}" destId="{3D293BD1-A5FE-45C1-B802-6F24A11A4928}" srcOrd="0" destOrd="0" parTransId="{3DAF8232-63FE-4877-8882-05F8AD65E2A9}" sibTransId="{622D3F90-9752-4924-89DF-258184DE49C6}"/>
    <dgm:cxn modelId="{0B942539-5B48-46BD-BA6F-3D7C1AD6CFBA}" type="presOf" srcId="{EBF8B6C0-AFF4-46A8-857B-C45E3CBC7F31}" destId="{CB468013-18C8-4BF0-B25A-5C86879C888F}" srcOrd="0" destOrd="0" presId="urn:microsoft.com/office/officeart/2005/8/layout/hierarchy6"/>
    <dgm:cxn modelId="{ACD88642-A6E7-4BC6-8C3E-C98ECA3C1CCB}" type="presOf" srcId="{A62FDC4E-1568-40DE-801E-8F84FEC09B0C}" destId="{D6008069-0BD2-4AED-802D-CE1D8A9D74E6}" srcOrd="0" destOrd="0" presId="urn:microsoft.com/office/officeart/2005/8/layout/hierarchy6"/>
    <dgm:cxn modelId="{27AAC36A-A118-4037-AA5C-388CAB3B2325}" srcId="{EBF8B6C0-AFF4-46A8-857B-C45E3CBC7F31}" destId="{C613507D-0C51-4999-A5F6-08E5017D2159}" srcOrd="1" destOrd="0" parTransId="{0D37EE9A-B7D6-45DC-A174-1FF007055C9A}" sibTransId="{D9D5DE18-CA92-41EA-B941-B3A412500AD3}"/>
    <dgm:cxn modelId="{8C43B14C-2945-4B91-8283-EDBD1A193F83}" srcId="{836367DE-4257-4A23-B546-4383AE566277}" destId="{A62FDC4E-1568-40DE-801E-8F84FEC09B0C}" srcOrd="1" destOrd="0" parTransId="{7064D66B-68F5-42D5-B10C-114C1B6D7C76}" sibTransId="{B7EBA35A-B71F-49C5-8908-5BDB884CFBCB}"/>
    <dgm:cxn modelId="{A5EBE674-4BC9-4665-BD6A-1055B5F802A2}" type="presOf" srcId="{42793845-7459-479E-B80E-0265DC3520AB}" destId="{105B0FE6-5F4D-461C-8752-90B4B7475CE2}" srcOrd="0" destOrd="0" presId="urn:microsoft.com/office/officeart/2005/8/layout/hierarchy6"/>
    <dgm:cxn modelId="{84AFFA54-2EA3-439C-ABD1-23245427F18D}" srcId="{3D293BD1-A5FE-45C1-B802-6F24A11A4928}" destId="{836367DE-4257-4A23-B546-4383AE566277}" srcOrd="0" destOrd="0" parTransId="{C4482F0D-7FC8-4139-9187-00E1747864C0}" sibTransId="{25365B30-72FE-4531-9E8B-76A1E210099F}"/>
    <dgm:cxn modelId="{100B1875-ACD9-4E6B-8DF7-F4E4A7B7C502}" type="presOf" srcId="{0132B569-01C1-4C84-BDC6-63469DE872EC}" destId="{A9C60537-CD29-4643-9917-4E03EE51CF68}" srcOrd="0" destOrd="0" presId="urn:microsoft.com/office/officeart/2005/8/layout/hierarchy6"/>
    <dgm:cxn modelId="{D77F0A56-18D6-4362-AF50-C3E78124F406}" type="presOf" srcId="{836367DE-4257-4A23-B546-4383AE566277}" destId="{E279E2B2-4C95-4270-BBF6-B488B9800A30}" srcOrd="0" destOrd="0" presId="urn:microsoft.com/office/officeart/2005/8/layout/hierarchy6"/>
    <dgm:cxn modelId="{761F7380-F3E1-4032-BAEB-0E436A4E318C}" type="presOf" srcId="{42793845-7459-479E-B80E-0265DC3520AB}" destId="{FF8985F0-FB1E-49D1-A619-3AF4D9599485}" srcOrd="1" destOrd="0" presId="urn:microsoft.com/office/officeart/2005/8/layout/hierarchy6"/>
    <dgm:cxn modelId="{C9113483-F077-4B0E-BAB6-50CFE2E428AD}" type="presOf" srcId="{597F7D52-1A5B-4703-A26A-FE7D32B89BB4}" destId="{91EB8596-42EE-4081-972D-E9FB048B33CC}" srcOrd="0" destOrd="0" presId="urn:microsoft.com/office/officeart/2005/8/layout/hierarchy6"/>
    <dgm:cxn modelId="{AA473C88-CF63-43A4-9F54-70715127945C}" srcId="{836367DE-4257-4A23-B546-4383AE566277}" destId="{0132B569-01C1-4C84-BDC6-63469DE872EC}" srcOrd="2" destOrd="0" parTransId="{597F7D52-1A5B-4703-A26A-FE7D32B89BB4}" sibTransId="{1D2F3B45-FB6A-46A3-9E64-2E505C7125ED}"/>
    <dgm:cxn modelId="{18CFE695-2D18-43AC-9F20-B0F0ECA367EC}" type="presOf" srcId="{C613507D-0C51-4999-A5F6-08E5017D2159}" destId="{3EC450EE-D523-4D9D-8EEC-0ECFAAB9D3B0}" srcOrd="0" destOrd="0" presId="urn:microsoft.com/office/officeart/2005/8/layout/hierarchy6"/>
    <dgm:cxn modelId="{D894359B-9509-434B-B89B-F718A220040E}" type="presOf" srcId="{212B202F-551F-486A-B8AC-66DFC73BD654}" destId="{5A1DCE44-1FB7-433B-A312-19F732659097}" srcOrd="1" destOrd="0" presId="urn:microsoft.com/office/officeart/2005/8/layout/hierarchy6"/>
    <dgm:cxn modelId="{037C829D-B6BB-41FB-B511-0E29E806289C}" type="presOf" srcId="{3D293BD1-A5FE-45C1-B802-6F24A11A4928}" destId="{6D54B486-E83A-4BE5-AB05-2D85C4AF1171}" srcOrd="0" destOrd="0" presId="urn:microsoft.com/office/officeart/2005/8/layout/hierarchy6"/>
    <dgm:cxn modelId="{0AB297A5-FACC-4EE2-A12E-5446DBD76503}" type="presOf" srcId="{C613507D-0C51-4999-A5F6-08E5017D2159}" destId="{0EE6200D-024D-4038-AB04-B6F371CE3A71}" srcOrd="1" destOrd="0" presId="urn:microsoft.com/office/officeart/2005/8/layout/hierarchy6"/>
    <dgm:cxn modelId="{C3CBE3A7-0DCC-4936-99FA-1B96289629AA}" srcId="{836367DE-4257-4A23-B546-4383AE566277}" destId="{F94FDA32-10D8-4EF7-91FA-DF289358E2D4}" srcOrd="0" destOrd="0" parTransId="{9F567B97-3F9C-4048-AC8E-A7437A5596B3}" sibTransId="{CCAD4B40-3711-4109-BC1E-5F0972EEC307}"/>
    <dgm:cxn modelId="{454F0AB2-04C6-47EF-990D-5727AC58DB53}" type="presOf" srcId="{9F567B97-3F9C-4048-AC8E-A7437A5596B3}" destId="{DDAA86FE-4733-40C3-A244-DB19AF53DFAC}" srcOrd="0" destOrd="0" presId="urn:microsoft.com/office/officeart/2005/8/layout/hierarchy6"/>
    <dgm:cxn modelId="{8F3575CB-EA0A-4C02-B069-2D53FD383C65}" type="presOf" srcId="{F94FDA32-10D8-4EF7-91FA-DF289358E2D4}" destId="{7E206DFE-F328-4949-AEC1-C04B179EAE16}" srcOrd="0" destOrd="0" presId="urn:microsoft.com/office/officeart/2005/8/layout/hierarchy6"/>
    <dgm:cxn modelId="{54F790D7-0B5C-47BD-865D-15237A2E98E5}" type="presOf" srcId="{212B202F-551F-486A-B8AC-66DFC73BD654}" destId="{AF9D6CD4-ADA9-4EC1-8333-7ACAC12B2409}" srcOrd="0" destOrd="0" presId="urn:microsoft.com/office/officeart/2005/8/layout/hierarchy6"/>
    <dgm:cxn modelId="{DE2F66A5-8A8C-45F3-B27C-64910F47B298}" type="presParOf" srcId="{CB468013-18C8-4BF0-B25A-5C86879C888F}" destId="{EFD2DCAC-4A1A-4DA3-BD3B-C91AAB9021F1}" srcOrd="0" destOrd="0" presId="urn:microsoft.com/office/officeart/2005/8/layout/hierarchy6"/>
    <dgm:cxn modelId="{69EE7A94-7901-4046-AAD7-6CE13C7902D3}" type="presParOf" srcId="{EFD2DCAC-4A1A-4DA3-BD3B-C91AAB9021F1}" destId="{73C7BB95-5F71-4F46-B2FA-2D4B8F8A5268}" srcOrd="0" destOrd="0" presId="urn:microsoft.com/office/officeart/2005/8/layout/hierarchy6"/>
    <dgm:cxn modelId="{8842DC00-7A14-427E-926F-EFBBFC5AB943}" type="presParOf" srcId="{EFD2DCAC-4A1A-4DA3-BD3B-C91AAB9021F1}" destId="{7B32C377-7D72-4830-889F-40C871F578B8}" srcOrd="1" destOrd="0" presId="urn:microsoft.com/office/officeart/2005/8/layout/hierarchy6"/>
    <dgm:cxn modelId="{CC03440B-D536-47B7-9184-C9907964FFBB}" type="presParOf" srcId="{7B32C377-7D72-4830-889F-40C871F578B8}" destId="{BA945CCB-EC8D-493A-B873-BFDE74514041}" srcOrd="0" destOrd="0" presId="urn:microsoft.com/office/officeart/2005/8/layout/hierarchy6"/>
    <dgm:cxn modelId="{A926B4B7-8F02-4BF9-BC88-C8B0C789AA95}" type="presParOf" srcId="{BA945CCB-EC8D-493A-B873-BFDE74514041}" destId="{6D54B486-E83A-4BE5-AB05-2D85C4AF1171}" srcOrd="0" destOrd="0" presId="urn:microsoft.com/office/officeart/2005/8/layout/hierarchy6"/>
    <dgm:cxn modelId="{57EDA26B-CD31-4614-B1A0-6C86B776FB0B}" type="presParOf" srcId="{BA945CCB-EC8D-493A-B873-BFDE74514041}" destId="{B057EA5E-EAC8-44C1-89C5-BFB0039B94FB}" srcOrd="1" destOrd="0" presId="urn:microsoft.com/office/officeart/2005/8/layout/hierarchy6"/>
    <dgm:cxn modelId="{04BA8ECE-077B-458C-A0CE-87AC2D255B6C}" type="presParOf" srcId="{B057EA5E-EAC8-44C1-89C5-BFB0039B94FB}" destId="{13CE898F-E163-429D-ACD9-E6005FFC220A}" srcOrd="0" destOrd="0" presId="urn:microsoft.com/office/officeart/2005/8/layout/hierarchy6"/>
    <dgm:cxn modelId="{72AB7DD4-F09F-4B31-AD43-98AACDCDD751}" type="presParOf" srcId="{B057EA5E-EAC8-44C1-89C5-BFB0039B94FB}" destId="{3EE690C9-A9C2-4054-A9FC-40F2E4CD11B8}" srcOrd="1" destOrd="0" presId="urn:microsoft.com/office/officeart/2005/8/layout/hierarchy6"/>
    <dgm:cxn modelId="{13348B90-6158-44A0-8D2F-5B7D61696B04}" type="presParOf" srcId="{3EE690C9-A9C2-4054-A9FC-40F2E4CD11B8}" destId="{E279E2B2-4C95-4270-BBF6-B488B9800A30}" srcOrd="0" destOrd="0" presId="urn:microsoft.com/office/officeart/2005/8/layout/hierarchy6"/>
    <dgm:cxn modelId="{BF229025-9C56-4250-A9F2-5D66B6D18D4F}" type="presParOf" srcId="{3EE690C9-A9C2-4054-A9FC-40F2E4CD11B8}" destId="{8AFF2EAD-0E75-4CA7-847F-F0B76A791ED4}" srcOrd="1" destOrd="0" presId="urn:microsoft.com/office/officeart/2005/8/layout/hierarchy6"/>
    <dgm:cxn modelId="{DF2BDA51-E017-4AF1-9C53-F3609FED859F}" type="presParOf" srcId="{8AFF2EAD-0E75-4CA7-847F-F0B76A791ED4}" destId="{DDAA86FE-4733-40C3-A244-DB19AF53DFAC}" srcOrd="0" destOrd="0" presId="urn:microsoft.com/office/officeart/2005/8/layout/hierarchy6"/>
    <dgm:cxn modelId="{1800AB95-36A4-46D2-A2CA-A25F303C5563}" type="presParOf" srcId="{8AFF2EAD-0E75-4CA7-847F-F0B76A791ED4}" destId="{11A089F6-E6EC-4C8B-B3C2-8BFEC685ADC8}" srcOrd="1" destOrd="0" presId="urn:microsoft.com/office/officeart/2005/8/layout/hierarchy6"/>
    <dgm:cxn modelId="{523EE258-ABF2-4FF2-BDE7-A862BEBB5717}" type="presParOf" srcId="{11A089F6-E6EC-4C8B-B3C2-8BFEC685ADC8}" destId="{7E206DFE-F328-4949-AEC1-C04B179EAE16}" srcOrd="0" destOrd="0" presId="urn:microsoft.com/office/officeart/2005/8/layout/hierarchy6"/>
    <dgm:cxn modelId="{0795F94A-E844-42D4-9A7F-B329CA1A14F1}" type="presParOf" srcId="{11A089F6-E6EC-4C8B-B3C2-8BFEC685ADC8}" destId="{BDA141A6-FDE1-473F-A53E-ECEDD13C9655}" srcOrd="1" destOrd="0" presId="urn:microsoft.com/office/officeart/2005/8/layout/hierarchy6"/>
    <dgm:cxn modelId="{B70A90C1-BBB0-4632-8EB7-988761315265}" type="presParOf" srcId="{8AFF2EAD-0E75-4CA7-847F-F0B76A791ED4}" destId="{E208D73C-95C1-4779-A432-04F0B1893DBD}" srcOrd="2" destOrd="0" presId="urn:microsoft.com/office/officeart/2005/8/layout/hierarchy6"/>
    <dgm:cxn modelId="{2D6F8D43-836A-4AD0-9B76-05B08209ABC4}" type="presParOf" srcId="{8AFF2EAD-0E75-4CA7-847F-F0B76A791ED4}" destId="{1EA4BDEB-0178-4FEB-82A4-81B67FF902E5}" srcOrd="3" destOrd="0" presId="urn:microsoft.com/office/officeart/2005/8/layout/hierarchy6"/>
    <dgm:cxn modelId="{16825649-9031-4CEA-BEF9-F78B83ED7C38}" type="presParOf" srcId="{1EA4BDEB-0178-4FEB-82A4-81B67FF902E5}" destId="{D6008069-0BD2-4AED-802D-CE1D8A9D74E6}" srcOrd="0" destOrd="0" presId="urn:microsoft.com/office/officeart/2005/8/layout/hierarchy6"/>
    <dgm:cxn modelId="{222C797E-1786-48DC-B9C1-0C3D66D1E282}" type="presParOf" srcId="{1EA4BDEB-0178-4FEB-82A4-81B67FF902E5}" destId="{D0C33310-9C26-4C41-982F-756F06D87536}" srcOrd="1" destOrd="0" presId="urn:microsoft.com/office/officeart/2005/8/layout/hierarchy6"/>
    <dgm:cxn modelId="{6E4CA2D4-1B60-4C0A-BDD2-A698CC0AA123}" type="presParOf" srcId="{8AFF2EAD-0E75-4CA7-847F-F0B76A791ED4}" destId="{91EB8596-42EE-4081-972D-E9FB048B33CC}" srcOrd="4" destOrd="0" presId="urn:microsoft.com/office/officeart/2005/8/layout/hierarchy6"/>
    <dgm:cxn modelId="{8B6D634D-65B1-4337-957B-A2BA08740933}" type="presParOf" srcId="{8AFF2EAD-0E75-4CA7-847F-F0B76A791ED4}" destId="{D46712EC-D9B4-4F87-AF6D-EB66F84DCA2F}" srcOrd="5" destOrd="0" presId="urn:microsoft.com/office/officeart/2005/8/layout/hierarchy6"/>
    <dgm:cxn modelId="{4BB452D5-8BF3-4B58-B1F9-60BFFAF0AA91}" type="presParOf" srcId="{D46712EC-D9B4-4F87-AF6D-EB66F84DCA2F}" destId="{A9C60537-CD29-4643-9917-4E03EE51CF68}" srcOrd="0" destOrd="0" presId="urn:microsoft.com/office/officeart/2005/8/layout/hierarchy6"/>
    <dgm:cxn modelId="{B592083B-E054-43DE-896D-95E9E0C4B2E1}" type="presParOf" srcId="{D46712EC-D9B4-4F87-AF6D-EB66F84DCA2F}" destId="{9E0AF425-D7A1-4CF4-891E-0C4C3846FB8F}" srcOrd="1" destOrd="0" presId="urn:microsoft.com/office/officeart/2005/8/layout/hierarchy6"/>
    <dgm:cxn modelId="{8B3C9B56-65D4-4106-90E7-7AC2A8169094}" type="presParOf" srcId="{CB468013-18C8-4BF0-B25A-5C86879C888F}" destId="{A3D5E828-D848-4543-8428-3FCC1BD1639E}" srcOrd="1" destOrd="0" presId="urn:microsoft.com/office/officeart/2005/8/layout/hierarchy6"/>
    <dgm:cxn modelId="{7484E7DE-512B-4D0D-8B83-4904AE0BFD44}" type="presParOf" srcId="{A3D5E828-D848-4543-8428-3FCC1BD1639E}" destId="{03632E6C-17BB-46B4-B5DD-4B9C57F97391}" srcOrd="0" destOrd="0" presId="urn:microsoft.com/office/officeart/2005/8/layout/hierarchy6"/>
    <dgm:cxn modelId="{CD51FCF9-C7FA-49CD-B9BD-3CAFD8AD67A4}" type="presParOf" srcId="{03632E6C-17BB-46B4-B5DD-4B9C57F97391}" destId="{3EC450EE-D523-4D9D-8EEC-0ECFAAB9D3B0}" srcOrd="0" destOrd="0" presId="urn:microsoft.com/office/officeart/2005/8/layout/hierarchy6"/>
    <dgm:cxn modelId="{90A230E8-FBBE-45F9-BF09-EA96ABE98190}" type="presParOf" srcId="{03632E6C-17BB-46B4-B5DD-4B9C57F97391}" destId="{0EE6200D-024D-4038-AB04-B6F371CE3A71}" srcOrd="1" destOrd="0" presId="urn:microsoft.com/office/officeart/2005/8/layout/hierarchy6"/>
    <dgm:cxn modelId="{A6EBE2A2-B26E-4B15-B3C2-85CC06556BCE}" type="presParOf" srcId="{A3D5E828-D848-4543-8428-3FCC1BD1639E}" destId="{407B6D20-C898-4200-94B5-09E310621D3C}" srcOrd="1" destOrd="0" presId="urn:microsoft.com/office/officeart/2005/8/layout/hierarchy6"/>
    <dgm:cxn modelId="{84CA1F5B-4942-4643-9292-C3E4D447DE5B}" type="presParOf" srcId="{407B6D20-C898-4200-94B5-09E310621D3C}" destId="{2877924E-F980-46BF-BAE9-0FCE0B4F938A}" srcOrd="0" destOrd="0" presId="urn:microsoft.com/office/officeart/2005/8/layout/hierarchy6"/>
    <dgm:cxn modelId="{406E1EB3-B24D-4980-BC4D-8B3BC85A895E}" type="presParOf" srcId="{A3D5E828-D848-4543-8428-3FCC1BD1639E}" destId="{67C64DD4-8C53-4CE9-9CFA-D038963DBE6B}" srcOrd="2" destOrd="0" presId="urn:microsoft.com/office/officeart/2005/8/layout/hierarchy6"/>
    <dgm:cxn modelId="{60758DE7-65E7-4DE1-8097-33F8B57A1EC6}" type="presParOf" srcId="{67C64DD4-8C53-4CE9-9CFA-D038963DBE6B}" destId="{105B0FE6-5F4D-461C-8752-90B4B7475CE2}" srcOrd="0" destOrd="0" presId="urn:microsoft.com/office/officeart/2005/8/layout/hierarchy6"/>
    <dgm:cxn modelId="{80E2763C-CEC1-482D-A3C6-8095002960B7}" type="presParOf" srcId="{67C64DD4-8C53-4CE9-9CFA-D038963DBE6B}" destId="{FF8985F0-FB1E-49D1-A619-3AF4D9599485}" srcOrd="1" destOrd="0" presId="urn:microsoft.com/office/officeart/2005/8/layout/hierarchy6"/>
    <dgm:cxn modelId="{C4BBFEA2-5ECD-4E23-8A43-89D2746ED2B2}" type="presParOf" srcId="{A3D5E828-D848-4543-8428-3FCC1BD1639E}" destId="{4EDDBBCD-5F08-472F-AD8C-7C0934AC7CC3}" srcOrd="3" destOrd="0" presId="urn:microsoft.com/office/officeart/2005/8/layout/hierarchy6"/>
    <dgm:cxn modelId="{101C977C-B76A-4A11-807D-B1ABF69D4FBD}" type="presParOf" srcId="{4EDDBBCD-5F08-472F-AD8C-7C0934AC7CC3}" destId="{D936B1A8-3AF4-4D4F-9F08-93404696168A}" srcOrd="0" destOrd="0" presId="urn:microsoft.com/office/officeart/2005/8/layout/hierarchy6"/>
    <dgm:cxn modelId="{0E549CA0-05E8-476F-B9E9-AAA7FB0B5BB6}" type="presParOf" srcId="{A3D5E828-D848-4543-8428-3FCC1BD1639E}" destId="{5F831735-D62E-440A-987C-FA6C825453AE}" srcOrd="4" destOrd="0" presId="urn:microsoft.com/office/officeart/2005/8/layout/hierarchy6"/>
    <dgm:cxn modelId="{75C21917-FC02-461A-ADC2-87A1A05B53BE}" type="presParOf" srcId="{5F831735-D62E-440A-987C-FA6C825453AE}" destId="{AF9D6CD4-ADA9-4EC1-8333-7ACAC12B2409}" srcOrd="0" destOrd="0" presId="urn:microsoft.com/office/officeart/2005/8/layout/hierarchy6"/>
    <dgm:cxn modelId="{90320419-8091-4610-87BB-95FF183DB8C3}" type="presParOf" srcId="{5F831735-D62E-440A-987C-FA6C825453AE}" destId="{5A1DCE44-1FB7-433B-A312-19F73265909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6CD4-ADA9-4EC1-8333-7ACAC12B2409}">
      <dsp:nvSpPr>
        <dsp:cNvPr id="0" name=""/>
        <dsp:cNvSpPr/>
      </dsp:nvSpPr>
      <dsp:spPr>
        <a:xfrm>
          <a:off x="856528" y="2784202"/>
          <a:ext cx="5909504" cy="9200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Supports ExCom</a:t>
          </a:r>
        </a:p>
      </dsp:txBody>
      <dsp:txXfrm>
        <a:off x="856528" y="2784202"/>
        <a:ext cx="1772851" cy="920046"/>
      </dsp:txXfrm>
    </dsp:sp>
    <dsp:sp modelId="{105B0FE6-5F4D-461C-8752-90B4B7475CE2}">
      <dsp:nvSpPr>
        <dsp:cNvPr id="0" name=""/>
        <dsp:cNvSpPr/>
      </dsp:nvSpPr>
      <dsp:spPr>
        <a:xfrm>
          <a:off x="856528" y="1299424"/>
          <a:ext cx="5909504" cy="140353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President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Past President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- 3 Vice Presidents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22 members</a:t>
          </a:r>
        </a:p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Representatives of National Committees</a:t>
          </a:r>
        </a:p>
      </dsp:txBody>
      <dsp:txXfrm>
        <a:off x="856528" y="1299424"/>
        <a:ext cx="1772851" cy="1403531"/>
      </dsp:txXfrm>
    </dsp:sp>
    <dsp:sp modelId="{3EC450EE-D523-4D9D-8EEC-0ECFAAB9D3B0}">
      <dsp:nvSpPr>
        <dsp:cNvPr id="0" name=""/>
        <dsp:cNvSpPr/>
      </dsp:nvSpPr>
      <dsp:spPr>
        <a:xfrm>
          <a:off x="856528" y="226037"/>
          <a:ext cx="5909504" cy="92004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50" b="1" kern="1200" dirty="0"/>
            <a:t>Member Countries &amp; National Committees</a:t>
          </a:r>
        </a:p>
      </dsp:txBody>
      <dsp:txXfrm>
        <a:off x="856528" y="226037"/>
        <a:ext cx="1772851" cy="920046"/>
      </dsp:txXfrm>
    </dsp:sp>
    <dsp:sp modelId="{6D54B486-E83A-4BE5-AB05-2D85C4AF1171}">
      <dsp:nvSpPr>
        <dsp:cNvPr id="0" name=""/>
        <dsp:cNvSpPr/>
      </dsp:nvSpPr>
      <dsp:spPr>
        <a:xfrm>
          <a:off x="3746683" y="279430"/>
          <a:ext cx="1150058" cy="7667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Council </a:t>
          </a:r>
          <a:endParaRPr lang="en-GB" sz="1100" kern="1200" dirty="0"/>
        </a:p>
      </dsp:txBody>
      <dsp:txXfrm>
        <a:off x="3769139" y="301886"/>
        <a:ext cx="1105146" cy="721793"/>
      </dsp:txXfrm>
    </dsp:sp>
    <dsp:sp modelId="{13CE898F-E163-429D-ACD9-E6005FFC220A}">
      <dsp:nvSpPr>
        <dsp:cNvPr id="0" name=""/>
        <dsp:cNvSpPr/>
      </dsp:nvSpPr>
      <dsp:spPr>
        <a:xfrm>
          <a:off x="4275993" y="1046136"/>
          <a:ext cx="91440" cy="372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94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9E2B2-4C95-4270-BBF6-B488B9800A30}">
      <dsp:nvSpPr>
        <dsp:cNvPr id="0" name=""/>
        <dsp:cNvSpPr/>
      </dsp:nvSpPr>
      <dsp:spPr>
        <a:xfrm>
          <a:off x="3746683" y="1419076"/>
          <a:ext cx="1150058" cy="76670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Executive Committee</a:t>
          </a:r>
          <a:endParaRPr lang="en-GB" sz="1100" kern="1200" dirty="0"/>
        </a:p>
      </dsp:txBody>
      <dsp:txXfrm>
        <a:off x="3769139" y="1441532"/>
        <a:ext cx="1105146" cy="721793"/>
      </dsp:txXfrm>
    </dsp:sp>
    <dsp:sp modelId="{DDAA86FE-4733-40C3-A244-DB19AF53DFAC}">
      <dsp:nvSpPr>
        <dsp:cNvPr id="0" name=""/>
        <dsp:cNvSpPr/>
      </dsp:nvSpPr>
      <dsp:spPr>
        <a:xfrm>
          <a:off x="3243349" y="2185782"/>
          <a:ext cx="1078363" cy="718510"/>
        </a:xfrm>
        <a:custGeom>
          <a:avLst/>
          <a:gdLst/>
          <a:ahLst/>
          <a:cxnLst/>
          <a:rect l="0" t="0" r="0" b="0"/>
          <a:pathLst>
            <a:path>
              <a:moveTo>
                <a:pt x="1078363" y="0"/>
              </a:moveTo>
              <a:lnTo>
                <a:pt x="1078363" y="359255"/>
              </a:lnTo>
              <a:lnTo>
                <a:pt x="0" y="359255"/>
              </a:lnTo>
              <a:lnTo>
                <a:pt x="0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06DFE-F328-4949-AEC1-C04B179EAE16}">
      <dsp:nvSpPr>
        <dsp:cNvPr id="0" name=""/>
        <dsp:cNvSpPr/>
      </dsp:nvSpPr>
      <dsp:spPr>
        <a:xfrm>
          <a:off x="2631219" y="2904293"/>
          <a:ext cx="1224260" cy="58959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Communication Commission</a:t>
          </a:r>
        </a:p>
      </dsp:txBody>
      <dsp:txXfrm>
        <a:off x="2648488" y="2921562"/>
        <a:ext cx="1189722" cy="555058"/>
      </dsp:txXfrm>
    </dsp:sp>
    <dsp:sp modelId="{E208D73C-95C1-4779-A432-04F0B1893DBD}">
      <dsp:nvSpPr>
        <dsp:cNvPr id="0" name=""/>
        <dsp:cNvSpPr/>
      </dsp:nvSpPr>
      <dsp:spPr>
        <a:xfrm>
          <a:off x="4321713" y="2185782"/>
          <a:ext cx="475140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55"/>
              </a:lnTo>
              <a:lnTo>
                <a:pt x="475140" y="359255"/>
              </a:lnTo>
              <a:lnTo>
                <a:pt x="475140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08069-0BD2-4AED-802D-CE1D8A9D74E6}">
      <dsp:nvSpPr>
        <dsp:cNvPr id="0" name=""/>
        <dsp:cNvSpPr/>
      </dsp:nvSpPr>
      <dsp:spPr>
        <a:xfrm>
          <a:off x="4200496" y="2904293"/>
          <a:ext cx="1192714" cy="76628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Strategic Planning Commission</a:t>
          </a:r>
          <a:endParaRPr lang="en-GB" sz="1100" kern="1200" dirty="0"/>
        </a:p>
      </dsp:txBody>
      <dsp:txXfrm>
        <a:off x="4222940" y="2926737"/>
        <a:ext cx="1147826" cy="721395"/>
      </dsp:txXfrm>
    </dsp:sp>
    <dsp:sp modelId="{91EB8596-42EE-4081-972D-E9FB048B33CC}">
      <dsp:nvSpPr>
        <dsp:cNvPr id="0" name=""/>
        <dsp:cNvSpPr/>
      </dsp:nvSpPr>
      <dsp:spPr>
        <a:xfrm>
          <a:off x="4321713" y="2185782"/>
          <a:ext cx="1870403" cy="718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255"/>
              </a:lnTo>
              <a:lnTo>
                <a:pt x="1870403" y="359255"/>
              </a:lnTo>
              <a:lnTo>
                <a:pt x="1870403" y="718510"/>
              </a:lnTo>
            </a:path>
          </a:pathLst>
        </a:custGeom>
        <a:noFill/>
        <a:ln w="19050" cap="flat" cmpd="sng" algn="ctr">
          <a:solidFill>
            <a:srgbClr val="00457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60537-CD29-4643-9917-4E03EE51CF68}">
      <dsp:nvSpPr>
        <dsp:cNvPr id="0" name=""/>
        <dsp:cNvSpPr/>
      </dsp:nvSpPr>
      <dsp:spPr>
        <a:xfrm>
          <a:off x="5738228" y="2904293"/>
          <a:ext cx="907775" cy="46756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Finance Commission</a:t>
          </a:r>
          <a:endParaRPr lang="en-GB" sz="1100" kern="1200" dirty="0"/>
        </a:p>
      </dsp:txBody>
      <dsp:txXfrm>
        <a:off x="5751923" y="2917988"/>
        <a:ext cx="880385" cy="440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06/04/2023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PIARC is the new name for the WRA, PIARC stands for – Permanent International Association of Road Congresses.</a:t>
            </a:r>
          </a:p>
          <a:p>
            <a:endParaRPr lang="en-AU" dirty="0"/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PIARC was founded in 1909, </a:t>
            </a:r>
            <a:r>
              <a:rPr lang="en-AU" sz="1200" dirty="0">
                <a:solidFill>
                  <a:srgbClr val="ED9D00"/>
                </a:solidFill>
              </a:rPr>
              <a:t>-</a:t>
            </a: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More than 110 years of existence</a:t>
            </a:r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45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AU" sz="1200" b="1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Our goal is to organise the exchange of knowledge, policy and practice on all matters related to roads and road transport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100" dirty="0">
                <a:solidFill>
                  <a:srgbClr val="ED9D00"/>
                </a:solidFill>
              </a:rPr>
              <a:t>-</a:t>
            </a:r>
            <a:r>
              <a:rPr lang="en-AU" sz="11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Expert Committees, Reports, International Seminars…</a:t>
            </a:r>
          </a:p>
          <a:p>
            <a:pPr marL="0" marR="0" lvl="0" indent="0" algn="l" defTabSz="92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>
              <a:solidFill>
                <a:srgbClr val="0045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It comprises of 125 member governments – 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-High-income and lower-income countries on equal footing</a:t>
            </a: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AU" sz="1200" dirty="0">
                <a:solidFill>
                  <a:srgbClr val="ED9D00"/>
                </a:solidFill>
              </a:rPr>
              <a:t>-</a:t>
            </a:r>
            <a:r>
              <a:rPr lang="en-AU" sz="1200" dirty="0">
                <a:solidFill>
                  <a:srgbClr val="00457C"/>
                </a:solidFill>
                <a:latin typeface="Arial Narrow"/>
                <a:ea typeface="Arial Narrow"/>
                <a:cs typeface="Arial Narrow"/>
                <a:sym typeface="Arial Narrow"/>
              </a:rPr>
              <a:t>As well as private sector companies, universities, regions, individuals</a:t>
            </a:r>
          </a:p>
          <a:p>
            <a:pPr defTabSz="924367">
              <a:defRPr/>
            </a:pPr>
            <a:r>
              <a:rPr lang="en-AU" dirty="0"/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54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56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034FB0-3D88-4984-8793-EDC0907987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1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4.png"/><Relationship Id="rId7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D87CB695-0ABF-48AC-B437-03712A3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4" y="3814042"/>
            <a:ext cx="11090273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548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23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971381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5874" y="19372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5873" y="3107570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1313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139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507" y="3224115"/>
            <a:ext cx="523896" cy="52389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7B9D557-87C5-4F72-9EA9-90DE47D3F554}"/>
              </a:ext>
            </a:extLst>
          </p:cNvPr>
          <p:cNvSpPr/>
          <p:nvPr userDrawn="1"/>
        </p:nvSpPr>
        <p:spPr>
          <a:xfrm>
            <a:off x="4235873" y="3986587"/>
            <a:ext cx="4449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latin typeface="Arial Narrow" panose="020B0606020202030204" pitchFamily="34" charset="0"/>
              </a:rPr>
              <a:t>World Road Association (PIARC)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Grande Arche – Paroi Sud – 5°étage</a:t>
            </a:r>
          </a:p>
          <a:p>
            <a:pPr lvl="0"/>
            <a:r>
              <a:rPr lang="fr-FR" dirty="0">
                <a:latin typeface="Arial Narrow" panose="020B0606020202030204" pitchFamily="34" charset="0"/>
              </a:rPr>
              <a:t>92055 – La Défense Cedex – France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6406" y="3547079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14" name="Image 13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A3AE131D-CF9F-4ADB-A815-0FBD5C74C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297" y="5175487"/>
            <a:ext cx="3621254" cy="1544113"/>
          </a:xfrm>
          <a:prstGeom prst="rect">
            <a:avLst/>
          </a:prstGeom>
        </p:spPr>
      </p:pic>
      <p:pic>
        <p:nvPicPr>
          <p:cNvPr id="15" name="Image 14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F434EAA9-BC86-4842-89BE-7908961B8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472" y="5175488"/>
            <a:ext cx="3706488" cy="1544112"/>
          </a:xfrm>
          <a:prstGeom prst="rect">
            <a:avLst/>
          </a:prstGeom>
        </p:spPr>
      </p:pic>
      <p:pic>
        <p:nvPicPr>
          <p:cNvPr id="17" name="Image 16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B25D43A3-AB87-4A20-B763-919007B2B5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2154" y="5175488"/>
            <a:ext cx="3622591" cy="1544112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7472" y="2561304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186507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9840016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129163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9840016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28" name="Image 27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4F503730-A66A-4C93-8E16-EA1FE44555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1414127"/>
            <a:ext cx="2904004" cy="20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131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170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529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975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29955686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5288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9941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72934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270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52544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79965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41476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789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extérieur, train, pont&#10;&#10;Description générée automatiquement">
            <a:extLst>
              <a:ext uri="{FF2B5EF4-FFF2-40B4-BE49-F238E27FC236}">
                <a16:creationId xmlns:a16="http://schemas.microsoft.com/office/drawing/2014/main" id="{9E663506-EBEC-4F97-B419-008A11CC58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44" y="561068"/>
            <a:ext cx="4195293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96" y="274638"/>
            <a:ext cx="10972409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796" y="1600201"/>
            <a:ext cx="10972409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512833"/>
      </p:ext>
    </p:extLst>
  </p:cSld>
  <p:clrMapOvr>
    <a:masterClrMapping/>
  </p:clrMapOvr>
  <p:transition spd="slow" advClick="0" advTm="5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70323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034228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58AB919B-1A20-4D80-8660-5A319B79F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7081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2476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89" y="4498566"/>
            <a:ext cx="7356749" cy="543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3937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3863" y="5252256"/>
            <a:ext cx="7356675" cy="392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Location of the </a:t>
            </a:r>
            <a:r>
              <a:rPr lang="fr-FR" dirty="0" err="1"/>
              <a:t>event</a:t>
            </a:r>
            <a:endParaRPr lang="fr-FR" dirty="0"/>
          </a:p>
        </p:txBody>
      </p:sp>
      <p:pic>
        <p:nvPicPr>
          <p:cNvPr id="22" name="Image 21" descr="Une image contenant dessin, alimentation, signe, chemise&#10;&#10;Description générée automatiquement">
            <a:extLst>
              <a:ext uri="{FF2B5EF4-FFF2-40B4-BE49-F238E27FC236}">
                <a16:creationId xmlns:a16="http://schemas.microsoft.com/office/drawing/2014/main" id="{CFCD637C-CDE1-4951-80B6-6C78481C6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23" y="2262025"/>
            <a:ext cx="2904004" cy="2053244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2476" y="5651567"/>
            <a:ext cx="7358062" cy="39286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Date</a:t>
            </a:r>
          </a:p>
        </p:txBody>
      </p:sp>
      <p:pic>
        <p:nvPicPr>
          <p:cNvPr id="13" name="Image 12" descr="Une image contenant herbe, route, extérieur, scène&#10;&#10;Description générée automatiquement">
            <a:extLst>
              <a:ext uri="{FF2B5EF4-FFF2-40B4-BE49-F238E27FC236}">
                <a16:creationId xmlns:a16="http://schemas.microsoft.com/office/drawing/2014/main" id="{558C8984-51C8-4C8F-BE3D-C069CCD294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689" y="483793"/>
            <a:ext cx="3621254" cy="1544113"/>
          </a:xfrm>
          <a:prstGeom prst="rect">
            <a:avLst/>
          </a:prstGeom>
        </p:spPr>
      </p:pic>
      <p:pic>
        <p:nvPicPr>
          <p:cNvPr id="14" name="Image 13" descr="Une image contenant neige, montagne, extérieur, camion&#10;&#10;Description générée automatiquement">
            <a:extLst>
              <a:ext uri="{FF2B5EF4-FFF2-40B4-BE49-F238E27FC236}">
                <a16:creationId xmlns:a16="http://schemas.microsoft.com/office/drawing/2014/main" id="{B8530F4F-0C86-438A-9579-3CEA0CFF64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3864" y="483794"/>
            <a:ext cx="3706488" cy="1544112"/>
          </a:xfrm>
          <a:prstGeom prst="rect">
            <a:avLst/>
          </a:prstGeom>
        </p:spPr>
      </p:pic>
      <p:pic>
        <p:nvPicPr>
          <p:cNvPr id="15" name="Image 14" descr="Une image contenant scène, route, extérieur, herbe&#10;&#10;Description générée automatiquement">
            <a:extLst>
              <a:ext uri="{FF2B5EF4-FFF2-40B4-BE49-F238E27FC236}">
                <a16:creationId xmlns:a16="http://schemas.microsoft.com/office/drawing/2014/main" id="{7EBFF5DC-8B50-40B9-940F-D2D95FA3A7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8546" y="483794"/>
            <a:ext cx="3622591" cy="154411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</p:spTree>
    <p:extLst>
      <p:ext uri="{BB962C8B-B14F-4D97-AF65-F5344CB8AC3E}">
        <p14:creationId xmlns:p14="http://schemas.microsoft.com/office/powerpoint/2010/main" val="1521809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2479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2EAB04D-A830-4C1C-BB41-AFB6F6B4CC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691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6" name="Image 5" descr="Une image contenant arbre, vue, couvert, train&#10;&#10;Description générée automatiquement">
            <a:extLst>
              <a:ext uri="{FF2B5EF4-FFF2-40B4-BE49-F238E27FC236}">
                <a16:creationId xmlns:a16="http://schemas.microsoft.com/office/drawing/2014/main" id="{4B046EEB-F414-4983-A558-783333515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29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5866CF2C-E6A8-41D2-BD49-26B4F23DC7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montagne, voie, herbe, train&#10;&#10;Description générée automatiquement">
            <a:extLst>
              <a:ext uri="{FF2B5EF4-FFF2-40B4-BE49-F238E27FC236}">
                <a16:creationId xmlns:a16="http://schemas.microsoft.com/office/drawing/2014/main" id="{1EC7D4AE-4FD2-4BF7-AEF9-797DBC69E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830" y="561068"/>
            <a:ext cx="4195308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9" name="Image 8" descr="Une image contenant scène, route, voie, train&#10;&#10;Description générée automatiquement">
            <a:extLst>
              <a:ext uri="{FF2B5EF4-FFF2-40B4-BE49-F238E27FC236}">
                <a16:creationId xmlns:a16="http://schemas.microsoft.com/office/drawing/2014/main" id="{93D677D2-1B57-4732-BBF7-0EB9A0B53F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1070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:a16="http://schemas.microsoft.com/office/drawing/2014/main" id="{7FF2584B-D288-4DB7-A7A4-E582D5A4A3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82300" y="6469461"/>
            <a:ext cx="858838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&lt;N° &gt;</a:t>
            </a:r>
          </a:p>
        </p:txBody>
      </p:sp>
      <p:pic>
        <p:nvPicPr>
          <p:cNvPr id="3" name="Image 2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B90F4FE7-2343-4B1B-9F28-88179B356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3"/>
          <a:stretch/>
        </p:blipFill>
        <p:spPr>
          <a:xfrm>
            <a:off x="550863" y="3814042"/>
            <a:ext cx="11090274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3" name="Image 2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E0D63099-5A52-4ACA-8E08-2097AE1BB69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B4D77F0-5933-45B0-AA52-E8EB8E988B1D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2" name="Image 11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4487B9E1-8FD8-4A93-A5D6-97D15DB3EC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  <p:sldLayoutId id="21474837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8D5DF2-A5D0-4C25-98AA-58BED10E5FAA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11" name="Image 10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38C4BBC-DFF9-4785-8A18-1932287599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16" y="6064044"/>
            <a:ext cx="1196320" cy="84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0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8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-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World Road Association -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 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>
          <p15:clr>
            <a:srgbClr val="F26B43"/>
          </p15:clr>
        </p15:guide>
        <p15:guide id="2" orient="horz" pos="4133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tiff"/><Relationship Id="rId3" Type="http://schemas.openxmlformats.org/officeDocument/2006/relationships/hyperlink" Target="https://www.piarc.org/en/activities/PIARC-Directory-Technical-Reports/PIARC-technical-reports-cycle-2012-2015" TargetMode="External"/><Relationship Id="rId7" Type="http://schemas.openxmlformats.org/officeDocument/2006/relationships/image" Target="../media/image35.png"/><Relationship Id="rId2" Type="http://schemas.openxmlformats.org/officeDocument/2006/relationships/hyperlink" Target="https://www.piarc.org/en/activities/PIARC-Directory-Technical-Report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hyperlink" Target="https://www.piarc.org/en/activities/PIARC-Directory-Technical-Reports/PIARC-Technical-Reports-2020-2023" TargetMode="External"/><Relationship Id="rId4" Type="http://schemas.openxmlformats.org/officeDocument/2006/relationships/hyperlink" Target="https://www.piarc.org/en/activities/PIARC-Directory-Technical-Reports/PIARC-Technical-Reports-Cycle-2016-2019" TargetMode="Externa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arc.org/en/activities/PIARC-Directory-Technical-Reports/PIARC-Technical-Reports-2020-2023" TargetMode="External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piarc.org/en/activities/Road-Dictionary-Terminology-Road-Transport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arc.org/en/activities/Routes-Roads-Magazine" TargetMode="External"/><Relationship Id="rId2" Type="http://schemas.openxmlformats.org/officeDocument/2006/relationships/hyperlink" Target="https://routesroadsmag.piarc.org/en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s://tunnelsmanual.piarc.org/en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disaster-management.piarc.org/e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rno-its.piarc.org/en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s://road-asset.piarc.org/en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roadsafety.piarc.org/en" TargetMode="External"/><Relationship Id="rId9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piarc.org/en/PIARC-knowledge-base-Roads-and-Road-Transportation/Resilient-Road-Infrastructure/Road-Tunnels-Operations/qram_software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rc.org/en/PIARC-Association-Roads-and-Road-Transportation/General-Secretariat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-calgary2022.piarc.org/" TargetMode="Externa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proceedings-abudhabi2019.piarc.org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www.piarc.org/en/activities/World-Road-Congresses-World-Road-Association/XXVII-World-Road-Congress-Prague-2023" TargetMode="Externa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arc.org/en/PIARC-Association-Roads-and-Road-Transportation/organisation/reference-documents" TargetMode="Externa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tiff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476" y="4019973"/>
            <a:ext cx="7356749" cy="52322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/>
              <a:t>Introduction to PIARC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err="1"/>
              <a:t>November</a:t>
            </a:r>
            <a:r>
              <a:rPr lang="fr-FR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E544CB-DEE3-4EEA-A2B1-1F7E5A30A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Many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PIARC reports</a:t>
            </a:r>
            <a:br>
              <a:rPr lang="en-US" altLang="en-US" sz="5400" kern="0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3CE8C9-8473-4A57-8702-06067F30506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13970"/>
          </a:xfrm>
        </p:spPr>
        <p:txBody>
          <a:bodyPr/>
          <a:lstStyle/>
          <a:p>
            <a:pPr marL="0" indent="0">
              <a:buNone/>
            </a:pP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Downloadable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pdf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files</a:t>
            </a:r>
          </a:p>
          <a:p>
            <a:pPr marL="0" indent="0">
              <a:buNone/>
            </a:pP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Available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for free at 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Directory of Technical repor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www.piarc.org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3" tooltip="PIARC Technical Reports - Cycle 2012-20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 2012-2015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40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technical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reports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were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produced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by the Technical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Committees</a:t>
            </a:r>
            <a:endParaRPr lang="fr-FR" altLang="ja-JP" b="1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4" tooltip="PIARC Technical Reports - Cycle 2016-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 2016-2019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46 reports</a:t>
            </a: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5" tooltip="PIARC Technical Reports - Cycle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Cycle 2020-2023</a:t>
            </a:r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33 new reports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already</a:t>
            </a:r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/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5" descr="W:\PUBLICATIONS\PRESENTATION AIPCR\Presentations 2012\WEBTM-2012R01EN.png">
            <a:extLst>
              <a:ext uri="{FF2B5EF4-FFF2-40B4-BE49-F238E27FC236}">
                <a16:creationId xmlns:a16="http://schemas.microsoft.com/office/drawing/2014/main" id="{8DB97A60-5BF6-4FDE-81B2-B8E8FDCF9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1008" y="1327453"/>
            <a:ext cx="1800220" cy="255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E5576B8-2CA4-471D-A199-24CC13ABC7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51" y="3245985"/>
            <a:ext cx="1898053" cy="268890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1A289D-FE3B-4D4C-9D7B-3AE98E21CA2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7772" y="4004469"/>
            <a:ext cx="1721706" cy="243908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2ACEFE-1BB5-40D3-8F2C-6C3BB28B3EF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31" y="1818906"/>
            <a:ext cx="1803700" cy="245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17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7EB1B8-3219-40BA-80CD-93443FD6B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456" y="1224644"/>
            <a:ext cx="1654081" cy="2338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C1B91B-ED43-4C62-B99E-1BF54E07C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6"/>
            <a:ext cx="11097491" cy="617568"/>
          </a:xfrm>
        </p:spPr>
        <p:txBody>
          <a:bodyPr/>
          <a:lstStyle/>
          <a:p>
            <a:r>
              <a:rPr lang="fr-FR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Recent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PIARC publications (&gt; 1 per </a:t>
            </a:r>
            <a:r>
              <a:rPr lang="fr-FR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month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)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32468ABC-58C3-45F7-A6B9-A9E27188F754}"/>
              </a:ext>
            </a:extLst>
          </p:cNvPr>
          <p:cNvSpPr txBox="1">
            <a:spLocks/>
          </p:cNvSpPr>
          <p:nvPr/>
        </p:nvSpPr>
        <p:spPr>
          <a:xfrm>
            <a:off x="547255" y="1507418"/>
            <a:ext cx="5921278" cy="46076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D9D0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D9D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Improving Road Tunnel Resilience, Considering Safety and Availability - PIARC Literature Review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How Countries Undertake Well-Prepared Projects: A Review on Ten Countries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Snow and Ice Databook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Best Practices in Funding and Financing of Road Infrastructure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Diversity and Talent Management in Transport Administrations – The Road to Success?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Greening of Freight Transport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B421">
                    <a:lumMod val="7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Use of Recycled Materials in Pavements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Many more coming in the next months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9D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57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A3A26C-AA15-4488-87DE-8A2AE54F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4003" y="1500335"/>
            <a:ext cx="1760742" cy="233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C90E959-0EAC-47E0-86D5-CE005DB4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3170" y="3227839"/>
            <a:ext cx="1654081" cy="23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AC5CD0-E0FB-4C8D-B562-767C7028E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4714" y="4115019"/>
            <a:ext cx="1759660" cy="233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EFB9E1D-498C-42F8-A383-7C931B6C9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412" y="3757054"/>
            <a:ext cx="1826164" cy="2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8D211CA-66D1-4833-9A30-C23F1804833B}"/>
              </a:ext>
            </a:extLst>
          </p:cNvPr>
          <p:cNvSpPr txBox="1"/>
          <p:nvPr/>
        </p:nvSpPr>
        <p:spPr>
          <a:xfrm>
            <a:off x="547254" y="5816167"/>
            <a:ext cx="6126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https://www.piarc.org/en/activities/PIARC-Directory-Technical-Reports/PIARC-Technical-Reports-2020-2023</a:t>
            </a:r>
            <a:endParaRPr kumimoji="0" lang="fr-FR" sz="1400" b="0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09D8264-2D76-4ACA-A57A-DAE1BA87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128" y="1979931"/>
            <a:ext cx="1826164" cy="258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3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Online road dictionary</a:t>
            </a:r>
            <a:br>
              <a:rPr lang="en-GB" altLang="ja-JP" sz="8800" kern="0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327868"/>
            <a:ext cx="5548312" cy="4701784"/>
          </a:xfrm>
        </p:spPr>
        <p:txBody>
          <a:bodyPr/>
          <a:lstStyle/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Technical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Dictionary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of Road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Terms</a:t>
            </a:r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en-US" b="1" dirty="0">
                <a:solidFill>
                  <a:srgbClr val="154576"/>
                </a:solidFill>
                <a:latin typeface="Arial Narrow"/>
                <a:cs typeface="Arial Narrow"/>
              </a:rPr>
              <a:t>Mainly: English, French, Spanish</a:t>
            </a:r>
          </a:p>
          <a:p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PIARC Road Diction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Online, free of charge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As well as: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Chinese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 51%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Estonian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 41%</a:t>
            </a:r>
          </a:p>
          <a:p>
            <a:pPr lvl="1"/>
            <a:r>
              <a:rPr lang="fr-FR" dirty="0" err="1">
                <a:solidFill>
                  <a:srgbClr val="154576"/>
                </a:solidFill>
                <a:latin typeface="Arial Narrow"/>
              </a:rPr>
              <a:t>Japanese</a:t>
            </a:r>
            <a:r>
              <a:rPr lang="fr-FR" dirty="0">
                <a:solidFill>
                  <a:srgbClr val="154576"/>
                </a:solidFill>
                <a:latin typeface="Arial Narrow"/>
              </a:rPr>
              <a:t> 84%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Dutch 100%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Farsi 78%</a:t>
            </a:r>
          </a:p>
          <a:p>
            <a:pPr lvl="1"/>
            <a:r>
              <a:rPr lang="fr-FR" dirty="0">
                <a:solidFill>
                  <a:srgbClr val="154576"/>
                </a:solidFill>
                <a:latin typeface="Arial Narrow"/>
              </a:rPr>
              <a:t>Polish 45%</a:t>
            </a:r>
          </a:p>
          <a:p>
            <a: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  <a:t>And many other languages</a:t>
            </a:r>
            <a:br>
              <a:rPr lang="en-US" dirty="0">
                <a:solidFill>
                  <a:srgbClr val="154576"/>
                </a:solidFill>
                <a:latin typeface="Arial Narrow"/>
                <a:cs typeface="Arial Narrow"/>
              </a:rPr>
            </a:br>
            <a:endParaRPr lang="en-US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061224F-E0BC-4836-8EE2-39E2E54D81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152" y="3280637"/>
            <a:ext cx="6406986" cy="2970288"/>
          </a:xfrm>
          <a:prstGeom prst="rect">
            <a:avLst/>
          </a:prstGeom>
          <a:solidFill>
            <a:srgbClr val="000066"/>
          </a:solidFill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5" descr="cdrom dico">
            <a:extLst>
              <a:ext uri="{FF2B5EF4-FFF2-40B4-BE49-F238E27FC236}">
                <a16:creationId xmlns:a16="http://schemas.microsoft.com/office/drawing/2014/main" id="{65946E3A-FF61-44DF-9D60-DC6506B54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606" y="1062997"/>
            <a:ext cx="1665705" cy="1665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uv dico">
            <a:extLst>
              <a:ext uri="{FF2B5EF4-FFF2-40B4-BE49-F238E27FC236}">
                <a16:creationId xmlns:a16="http://schemas.microsoft.com/office/drawing/2014/main" id="{A1772224-2CA1-4BFE-B581-56C9BA0A9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260" y="1026859"/>
            <a:ext cx="1412913" cy="17379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37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i="1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Routes / Roads </a:t>
            </a:r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Magazine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7" y="1667190"/>
            <a:ext cx="7121346" cy="4584771"/>
          </a:xfrm>
        </p:spPr>
        <p:txBody>
          <a:bodyPr/>
          <a:lstStyle/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Our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quarterly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magazine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Articles cover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emerging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road and road transport issues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English, French and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Spanish</a:t>
            </a:r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Print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and online distribution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5,700 copies,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readership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in more </a:t>
            </a:r>
            <a:r>
              <a:rPr lang="fr-FR" altLang="ja-JP" dirty="0" err="1">
                <a:solidFill>
                  <a:srgbClr val="154576"/>
                </a:solidFill>
                <a:latin typeface="Arial Narrow"/>
                <a:cs typeface="Arial Narrow"/>
              </a:rPr>
              <a:t>than</a:t>
            </a:r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 140 countries</a:t>
            </a:r>
          </a:p>
          <a:p>
            <a:r>
              <a:rPr lang="fr-FR" altLang="ja-JP" dirty="0">
                <a:solidFill>
                  <a:srgbClr val="154576"/>
                </a:solidFill>
                <a:latin typeface="Arial Narrow"/>
                <a:cs typeface="Arial Narrow"/>
              </a:rPr>
              <a:t>Online versions:</a:t>
            </a:r>
          </a:p>
          <a:p>
            <a:pPr lvl="1"/>
            <a:r>
              <a:rPr lang="fr-FR" altLang="ja-JP" b="1" dirty="0">
                <a:solidFill>
                  <a:srgbClr val="ED9D00"/>
                </a:solidFill>
                <a:latin typeface="Arial Narrow"/>
                <a:cs typeface="Arial Narrow"/>
                <a:hlinkClick r:id="rId2" tooltip="ROUTES/ROADS Magaz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routesroadsmag.piarc.org</a:t>
            </a:r>
            <a:endParaRPr lang="fr-FR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en-US" altLang="ja-JP" b="1" dirty="0">
                <a:solidFill>
                  <a:srgbClr val="ED9D00"/>
                </a:solidFill>
                <a:latin typeface="Arial Narrow"/>
                <a:hlinkClick r:id="rId3" tooltip="ROUTES/ROADS Magaz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https://www.piarc.org/en/activities/Routes-Roads-Magazine</a:t>
            </a:r>
            <a:endParaRPr lang="en-US" altLang="ja-JP" b="1" dirty="0">
              <a:solidFill>
                <a:srgbClr val="ED9D00"/>
              </a:solidFill>
              <a:latin typeface="Arial Narrow"/>
            </a:endParaRPr>
          </a:p>
          <a:p>
            <a:endParaRPr lang="fr-FR" altLang="ja-JP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" name="Picture 28">
            <a:extLst>
              <a:ext uri="{FF2B5EF4-FFF2-40B4-BE49-F238E27FC236}">
                <a16:creationId xmlns:a16="http://schemas.microsoft.com/office/drawing/2014/main" id="{1ABFF4A2-31DF-4FD5-925A-EAD403BE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3665" y="3931178"/>
            <a:ext cx="3197647" cy="2048820"/>
          </a:xfrm>
          <a:prstGeom prst="rect">
            <a:avLst/>
          </a:prstGeom>
          <a:noFill/>
          <a:ln>
            <a:solidFill>
              <a:srgbClr val="FFFFFF">
                <a:lumMod val="8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AEAFC1-FC2B-7AA6-4251-232B91043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0038" y="520838"/>
            <a:ext cx="2283514" cy="3226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80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Online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Manuals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: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Easy access to knowledge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4201" y="1399175"/>
            <a:ext cx="6835274" cy="5038754"/>
          </a:xfrm>
        </p:spPr>
        <p:txBody>
          <a:bodyPr/>
          <a:lstStyle/>
          <a:p>
            <a:r>
              <a:rPr lang="fr-FR" sz="2600" b="1" dirty="0">
                <a:latin typeface="Arial Narrow"/>
                <a:cs typeface="Arial Narrow"/>
              </a:rPr>
              <a:t>Five online </a:t>
            </a:r>
            <a:r>
              <a:rPr lang="fr-FR" sz="2600" b="1" dirty="0" err="1">
                <a:latin typeface="Arial Narrow"/>
                <a:cs typeface="Arial Narrow"/>
              </a:rPr>
              <a:t>manuals</a:t>
            </a:r>
            <a:r>
              <a:rPr lang="fr-FR" sz="2600" b="1" dirty="0"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sz="2200" dirty="0" err="1">
                <a:solidFill>
                  <a:srgbClr val="ED9D00"/>
                </a:solidFill>
                <a:latin typeface="Arial Narrow"/>
                <a:cs typeface="Arial Narrow"/>
                <a:hlinkClick r:id="rId2" tooltip="Disaster Management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Disaster</a:t>
            </a:r>
            <a:r>
              <a:rPr lang="fr-FR" altLang="ja-JP" sz="2200" dirty="0">
                <a:solidFill>
                  <a:srgbClr val="ED9D00"/>
                </a:solidFill>
                <a:latin typeface="Arial Narrow"/>
                <a:cs typeface="Arial Narrow"/>
                <a:hlinkClick r:id="rId2" tooltip="Disaster Management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management (2022)</a:t>
            </a:r>
            <a:endParaRPr lang="fr-FR" altLang="ja-JP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3" tooltip="Road Tunnels Operations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Tunnels Operations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4" tooltip="Road Safety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</a:t>
            </a:r>
            <a:r>
              <a:rPr lang="fr-FR" sz="2200" dirty="0" err="1">
                <a:solidFill>
                  <a:srgbClr val="ED9D00"/>
                </a:solidFill>
                <a:latin typeface="Arial Narrow"/>
                <a:cs typeface="Arial Narrow"/>
                <a:hlinkClick r:id="rId4" tooltip="Road Safety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</a:t>
            </a:r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4" tooltip="Road Safety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5" tooltip="Road Asset Management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asset management (2019)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lvl="1"/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6" tooltip="Road Network Operations and ITS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Road network </a:t>
            </a:r>
            <a:r>
              <a:rPr lang="fr-FR" sz="2200" dirty="0" err="1">
                <a:solidFill>
                  <a:srgbClr val="ED9D00"/>
                </a:solidFill>
                <a:latin typeface="Arial Narrow"/>
                <a:cs typeface="Arial Narrow"/>
                <a:hlinkClick r:id="rId6" tooltip="Road Network Operations and ITS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operations</a:t>
            </a:r>
            <a:r>
              <a:rPr lang="fr-FR" sz="2200" dirty="0">
                <a:solidFill>
                  <a:srgbClr val="ED9D00"/>
                </a:solidFill>
                <a:latin typeface="Arial Narrow"/>
                <a:cs typeface="Arial Narrow"/>
                <a:hlinkClick r:id="rId6" tooltip="Road Network Operations and ITS Manu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ITS (2015)</a:t>
            </a:r>
            <a:endParaRPr lang="fr-FR" sz="2200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r>
              <a:rPr lang="en-US" sz="2600" b="1" dirty="0">
                <a:latin typeface="Arial Narrow"/>
                <a:cs typeface="Arial Narrow"/>
              </a:rPr>
              <a:t>Easy and attractive to use: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Free of charge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Key principles for each of the topics are included and discussed in the sections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Case studies and links to detailed technical material and other references</a:t>
            </a:r>
          </a:p>
          <a:p>
            <a:pPr lvl="1"/>
            <a:r>
              <a:rPr lang="en-US" sz="2200" dirty="0">
                <a:latin typeface="Arial Narrow"/>
                <a:cs typeface="Arial Narrow"/>
              </a:rPr>
              <a:t>Can be downloaded and printed in chapters</a:t>
            </a:r>
            <a:endParaRPr lang="fr-FR" altLang="ja-JP" sz="22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1DC7EBA-9B68-4687-B40B-443BAE7F1F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516" y="1277602"/>
            <a:ext cx="3555970" cy="1496413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176F7D-FC7D-4D06-B5D2-E5EF0E7B595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834" y="2339247"/>
            <a:ext cx="3942754" cy="1673416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296D698-6DC3-428F-9CF3-21624962B1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397" y="3072889"/>
            <a:ext cx="3617065" cy="1588028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4CB72F-EEE0-410B-A2A3-155D40489FE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1372" y="3866903"/>
            <a:ext cx="3942754" cy="1753558"/>
          </a:xfrm>
          <a:prstGeom prst="rect">
            <a:avLst/>
          </a:prstGeom>
          <a:ln w="31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7D6A4E1-92D1-97EB-6ADF-26E3875B43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6422" y="4642239"/>
            <a:ext cx="3627927" cy="1753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008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AB829-1453-426A-8E23-99E134B9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Software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4DA7A-06E3-4BD7-BE5D-57436A23D4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4201" y="1399175"/>
            <a:ext cx="6835274" cy="5038754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HDM-4</a:t>
            </a:r>
          </a:p>
          <a:p>
            <a:pPr lvl="1"/>
            <a:r>
              <a:rPr lang="fr-FR" dirty="0">
                <a:latin typeface="Arial Narrow"/>
              </a:rPr>
              <a:t>T</a:t>
            </a:r>
            <a:r>
              <a:rPr lang="en-US" dirty="0">
                <a:latin typeface="Arial Narrow"/>
              </a:rPr>
              <a:t>he primary tool for the analysis, planning, management and appraisal of road maintenance, improvements and investment decisions</a:t>
            </a:r>
          </a:p>
          <a:p>
            <a:pPr lvl="1"/>
            <a:r>
              <a:rPr lang="fr-FR" dirty="0" err="1">
                <a:latin typeface="Arial Narrow"/>
              </a:rPr>
              <a:t>Developed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with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numerous</a:t>
            </a:r>
            <a:r>
              <a:rPr lang="fr-FR" dirty="0">
                <a:latin typeface="Arial Narrow"/>
              </a:rPr>
              <a:t> stakeholders</a:t>
            </a:r>
          </a:p>
          <a:p>
            <a:pPr lvl="1"/>
            <a:r>
              <a:rPr lang="fr-FR" dirty="0">
                <a:latin typeface="Arial Narrow"/>
              </a:rPr>
              <a:t>Distributed </a:t>
            </a:r>
            <a:r>
              <a:rPr lang="fr-FR" dirty="0" err="1">
                <a:latin typeface="Arial Narrow"/>
              </a:rPr>
              <a:t>through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HDMGlobal</a:t>
            </a:r>
            <a:br>
              <a:rPr lang="fr-FR" dirty="0">
                <a:latin typeface="Arial Narrow"/>
              </a:rPr>
            </a:br>
            <a:endParaRPr lang="fr-FR" dirty="0">
              <a:latin typeface="Arial Narrow"/>
              <a:cs typeface="Arial Narrow"/>
            </a:endParaRPr>
          </a:p>
          <a:p>
            <a:r>
              <a:rPr lang="fr-FR" sz="2600" b="1" dirty="0">
                <a:latin typeface="Arial Narrow"/>
                <a:cs typeface="Arial Narrow"/>
              </a:rPr>
              <a:t>DG-QRAM</a:t>
            </a:r>
          </a:p>
          <a:p>
            <a:pPr lvl="1"/>
            <a:r>
              <a:rPr lang="fr-FR" dirty="0">
                <a:latin typeface="Arial Narrow"/>
              </a:rPr>
              <a:t>Tool for </a:t>
            </a:r>
            <a:r>
              <a:rPr lang="fr-FR" dirty="0" err="1">
                <a:latin typeface="Arial Narrow"/>
              </a:rPr>
              <a:t>managing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dangerous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goods</a:t>
            </a:r>
            <a:r>
              <a:rPr lang="fr-FR" dirty="0">
                <a:latin typeface="Arial Narrow"/>
              </a:rPr>
              <a:t> transport in tunnels</a:t>
            </a:r>
            <a:endParaRPr lang="en-US" dirty="0">
              <a:latin typeface="Arial Narrow"/>
            </a:endParaRPr>
          </a:p>
          <a:p>
            <a:pPr lvl="1"/>
            <a:r>
              <a:rPr lang="fr-FR" dirty="0">
                <a:latin typeface="Arial Narrow"/>
              </a:rPr>
              <a:t>Distributed by PIARC</a:t>
            </a:r>
          </a:p>
          <a:p>
            <a:pPr lvl="1"/>
            <a:r>
              <a:rPr lang="fr-FR" dirty="0">
                <a:solidFill>
                  <a:srgbClr val="ED9D00"/>
                </a:solidFill>
                <a:latin typeface="Arial Narrow"/>
                <a:hlinkClick r:id="rId2" tooltip="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Version 4 </a:t>
            </a:r>
            <a:r>
              <a:rPr lang="fr-FR" dirty="0" err="1">
                <a:solidFill>
                  <a:srgbClr val="ED9D00"/>
                </a:solidFill>
                <a:latin typeface="Arial Narrow"/>
                <a:hlinkClick r:id="rId2" tooltip="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lang="fr-FR" dirty="0">
                <a:solidFill>
                  <a:srgbClr val="ED9D00"/>
                </a:solidFill>
                <a:latin typeface="Arial Narrow"/>
                <a:hlinkClick r:id="rId2" tooltip="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FR" dirty="0" err="1">
                <a:solidFill>
                  <a:srgbClr val="ED9D00"/>
                </a:solidFill>
                <a:latin typeface="Arial Narrow"/>
                <a:hlinkClick r:id="rId2" tooltip="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</a:t>
            </a:r>
            <a:r>
              <a:rPr lang="fr-FR" dirty="0">
                <a:solidFill>
                  <a:srgbClr val="ED9D00"/>
                </a:solidFill>
                <a:latin typeface="Arial Narrow"/>
                <a:hlinkClick r:id="rId2" tooltip="QRAM softw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(August 2019)</a:t>
            </a:r>
            <a:endParaRPr lang="fr-FR" dirty="0">
              <a:solidFill>
                <a:srgbClr val="ED9D00"/>
              </a:solidFill>
              <a:latin typeface="Arial Narrow"/>
            </a:endParaRPr>
          </a:p>
          <a:p>
            <a:pPr marL="457200" lvl="1" indent="0">
              <a:buNone/>
            </a:pPr>
            <a:endParaRPr lang="fr-FR" sz="2000" dirty="0">
              <a:latin typeface="Arial Narrow"/>
              <a:cs typeface="Arial Narrow"/>
            </a:endParaRPr>
          </a:p>
          <a:p>
            <a:pPr lvl="1"/>
            <a:endParaRPr lang="en-US" sz="2200" dirty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417512C-6A7A-49B3-B8A5-2BEF4405D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12" y="2221487"/>
            <a:ext cx="3801926" cy="24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6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4833475-144B-48E3-A8D6-AB564F3900B3}"/>
              </a:ext>
            </a:extLst>
          </p:cNvPr>
          <p:cNvSpPr/>
          <p:nvPr/>
        </p:nvSpPr>
        <p:spPr>
          <a:xfrm>
            <a:off x="10016836" y="6143105"/>
            <a:ext cx="2175164" cy="714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Many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international PIARC Events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EF3BE6C4-AA3B-48EC-95E0-A71998618C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553200"/>
            <a:ext cx="858838" cy="304800"/>
          </a:xfrm>
        </p:spPr>
        <p:txBody>
          <a:bodyPr/>
          <a:lstStyle/>
          <a:p>
            <a:r>
              <a:rPr lang="fr-FR" dirty="0"/>
              <a:t>July 2021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1295" y="1269856"/>
            <a:ext cx="9545362" cy="4152900"/>
          </a:xfrm>
        </p:spPr>
        <p:txBody>
          <a:bodyPr/>
          <a:lstStyle/>
          <a:p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Many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 </a:t>
            </a:r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thematic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 </a:t>
            </a:r>
            <a:r>
              <a:rPr lang="fr-FR" sz="2400" b="1" dirty="0" err="1">
                <a:solidFill>
                  <a:srgbClr val="ED9D00"/>
                </a:solidFill>
                <a:latin typeface="Arial Narrow"/>
                <a:cs typeface="Arial Narrow"/>
              </a:rPr>
              <a:t>seminars</a:t>
            </a:r>
            <a:r>
              <a:rPr lang="fr-FR" sz="2400" b="1" dirty="0">
                <a:solidFill>
                  <a:srgbClr val="ED9D00"/>
                </a:solidFill>
                <a:latin typeface="Arial Narrow"/>
                <a:cs typeface="Arial Narrow"/>
              </a:rPr>
              <a:t> and workshops:</a:t>
            </a:r>
          </a:p>
          <a:p>
            <a:pPr lvl="1"/>
            <a:r>
              <a:rPr lang="fr-FR" sz="2000" dirty="0">
                <a:latin typeface="Arial Narrow"/>
              </a:rPr>
              <a:t>October: "</a:t>
            </a:r>
            <a:r>
              <a:rPr lang="en-US" sz="2000" i="1" dirty="0">
                <a:latin typeface="Arial Narrow"/>
              </a:rPr>
              <a:t>Implementation of BIM in Road Asset Management - Challenges and Opportunities</a:t>
            </a:r>
            <a:r>
              <a:rPr lang="en-US" sz="2000" dirty="0">
                <a:latin typeface="Arial Narrow"/>
              </a:rPr>
              <a:t>", Mexico</a:t>
            </a:r>
          </a:p>
          <a:p>
            <a:pPr lvl="1"/>
            <a:r>
              <a:rPr lang="en-US" sz="2000" dirty="0">
                <a:latin typeface="Arial Narrow"/>
              </a:rPr>
              <a:t>22-24 November 2022: "</a:t>
            </a:r>
            <a:r>
              <a:rPr lang="en-US" sz="2000" i="1" dirty="0">
                <a:latin typeface="Arial Narrow"/>
              </a:rPr>
              <a:t>Climate change and disasters</a:t>
            </a:r>
            <a:r>
              <a:rPr lang="en-US" sz="2000" dirty="0">
                <a:latin typeface="Arial Narrow"/>
              </a:rPr>
              <a:t>", Indonesia</a:t>
            </a:r>
          </a:p>
          <a:p>
            <a:pPr lvl="1"/>
            <a:r>
              <a:rPr lang="en-US" sz="2000" dirty="0">
                <a:latin typeface="Arial Narrow"/>
              </a:rPr>
              <a:t>3 December 2022: "</a:t>
            </a:r>
            <a:r>
              <a:rPr lang="en-US" sz="2000" i="1" dirty="0">
                <a:latin typeface="Arial Narrow"/>
              </a:rPr>
              <a:t>Development and management</a:t>
            </a:r>
            <a:r>
              <a:rPr lang="en-US" sz="2000" dirty="0">
                <a:latin typeface="Arial Narrow"/>
              </a:rPr>
              <a:t>", Mexico</a:t>
            </a:r>
          </a:p>
          <a:p>
            <a:pPr lvl="1"/>
            <a:r>
              <a:rPr lang="en-US" sz="2000" dirty="0">
                <a:latin typeface="Arial Narrow"/>
              </a:rPr>
              <a:t>14 Dec 2022: "</a:t>
            </a:r>
            <a:r>
              <a:rPr lang="en-US" sz="2000" i="1" dirty="0">
                <a:latin typeface="Arial Narrow"/>
              </a:rPr>
              <a:t>Low and Lower-Middle Income Countries – Impact of ecology and climate transition on project preparation : financing, capacity building, technical standards</a:t>
            </a:r>
            <a:r>
              <a:rPr lang="en-US" sz="2000" dirty="0">
                <a:latin typeface="Arial Narrow"/>
              </a:rPr>
              <a:t>", Online</a:t>
            </a:r>
          </a:p>
          <a:p>
            <a:pPr lvl="1"/>
            <a:r>
              <a:rPr lang="en-US" sz="2000" dirty="0">
                <a:latin typeface="Arial Narrow"/>
              </a:rPr>
              <a:t>April 2023: "</a:t>
            </a:r>
            <a:r>
              <a:rPr lang="en-US" sz="2000" i="1" dirty="0">
                <a:latin typeface="Arial Narrow"/>
              </a:rPr>
              <a:t>Advances in Design, Construction and Operation of Tunnels</a:t>
            </a:r>
            <a:r>
              <a:rPr lang="en-US" sz="2000" dirty="0">
                <a:latin typeface="Arial Narrow"/>
              </a:rPr>
              <a:t>", India</a:t>
            </a:r>
            <a:endParaRPr lang="fr-FR" sz="2000" dirty="0">
              <a:latin typeface="Arial Narrow"/>
            </a:endParaRPr>
          </a:p>
          <a:p>
            <a:pPr lvl="1"/>
            <a:r>
              <a:rPr lang="fr-FR" sz="2000" dirty="0">
                <a:latin typeface="Arial Narrow"/>
              </a:rPr>
              <a:t>Etc.</a:t>
            </a:r>
          </a:p>
          <a:p>
            <a:pPr lvl="1"/>
            <a:endParaRPr lang="fr-FR" sz="2000" dirty="0">
              <a:latin typeface="Arial Narrow"/>
            </a:endParaRP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D9D00"/>
                </a:solidFill>
                <a:latin typeface="Arial Narrow"/>
              </a:rPr>
              <a:t>SURF 2022 - 9th Symposium on Pavement Characteristics</a:t>
            </a:r>
          </a:p>
          <a:p>
            <a:pPr lvl="1"/>
            <a:r>
              <a:rPr lang="fr-FR" sz="2000" dirty="0">
                <a:latin typeface="Arial Narrow"/>
              </a:rPr>
              <a:t>Milan (Italy), 12-14 </a:t>
            </a:r>
            <a:r>
              <a:rPr lang="fr-FR" sz="2000" dirty="0" err="1">
                <a:latin typeface="Arial Narrow"/>
              </a:rPr>
              <a:t>September</a:t>
            </a:r>
            <a:r>
              <a:rPr lang="fr-FR" sz="2000" dirty="0">
                <a:latin typeface="Arial Narrow"/>
              </a:rPr>
              <a:t> 2022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ED9D00"/>
                </a:solidFill>
                <a:latin typeface="Arial Narrow"/>
              </a:rPr>
              <a:t>2nd PIARC International Conference on Road Tunnel Operations and Safety</a:t>
            </a:r>
          </a:p>
          <a:p>
            <a:pPr lvl="1"/>
            <a:r>
              <a:rPr lang="fr-FR" sz="2000" dirty="0">
                <a:latin typeface="Arial Narrow"/>
              </a:rPr>
              <a:t>Granada (Spain), 25-28 October 2022</a:t>
            </a:r>
            <a:endParaRPr lang="en-US" sz="2000" dirty="0">
              <a:latin typeface="Arial Narrow"/>
            </a:endParaRPr>
          </a:p>
          <a:p>
            <a:pPr lvl="1"/>
            <a:endParaRPr lang="fr-FR" sz="2000" b="1" dirty="0">
              <a:solidFill>
                <a:srgbClr val="151748"/>
              </a:solidFill>
              <a:latin typeface="Arial Narrow"/>
            </a:endParaRPr>
          </a:p>
          <a:p>
            <a:pPr lvl="1"/>
            <a:endParaRPr lang="fr-FR" sz="2000" dirty="0">
              <a:latin typeface="Arial Narrow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67A00-51B4-424C-BD1C-BDFBC371F34F}"/>
              </a:ext>
            </a:extLst>
          </p:cNvPr>
          <p:cNvSpPr/>
          <p:nvPr/>
        </p:nvSpPr>
        <p:spPr>
          <a:xfrm>
            <a:off x="-69574" y="6553200"/>
            <a:ext cx="76553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CDDFA-8854-DC22-BB1C-C966C083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5598" y="5588349"/>
            <a:ext cx="1417914" cy="6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URF 2022 - 9th Symposium on Pavement Characteristics">
            <a:extLst>
              <a:ext uri="{FF2B5EF4-FFF2-40B4-BE49-F238E27FC236}">
                <a16:creationId xmlns:a16="http://schemas.microsoft.com/office/drawing/2014/main" id="{7642C487-038E-5D44-26E9-65F3E9F49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8668" y="4607328"/>
            <a:ext cx="1311482" cy="63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07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35B497F-B72F-46DB-BB84-C0EDA45DC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B481603-C330-40D3-B8EE-C04D1D43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structures</a:t>
            </a:r>
          </a:p>
        </p:txBody>
      </p:sp>
    </p:spTree>
    <p:extLst>
      <p:ext uri="{BB962C8B-B14F-4D97-AF65-F5344CB8AC3E}">
        <p14:creationId xmlns:p14="http://schemas.microsoft.com/office/powerpoint/2010/main" val="3386318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3">
            <a:extLst>
              <a:ext uri="{FF2B5EF4-FFF2-40B4-BE49-F238E27FC236}">
                <a16:creationId xmlns:a16="http://schemas.microsoft.com/office/drawing/2014/main" id="{51DFE2B7-E4CB-46AD-9DF0-BC6ED28D4DDB}"/>
              </a:ext>
            </a:extLst>
          </p:cNvPr>
          <p:cNvSpPr/>
          <p:nvPr/>
        </p:nvSpPr>
        <p:spPr bwMode="auto">
          <a:xfrm>
            <a:off x="1699914" y="1311290"/>
            <a:ext cx="8792170" cy="5202992"/>
          </a:xfrm>
          <a:prstGeom prst="roundRect">
            <a:avLst/>
          </a:prstGeom>
          <a:noFill/>
          <a:ln w="3175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154576"/>
                </a:solidFill>
                <a:latin typeface="Arial" charset="0"/>
              </a:rPr>
              <a:t>	  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PIARC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154576"/>
                </a:solidFill>
                <a:latin typeface="Arial" charset="0"/>
              </a:rPr>
              <a:t>	         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154576"/>
                </a:solidFill>
                <a:effectLst/>
                <a:latin typeface="Arial" charset="0"/>
              </a:rPr>
              <a:t>General Secretariat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154576"/>
              </a:solidFill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154576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E7513BA9-623F-4308-877F-E460C0552F65}"/>
              </a:ext>
            </a:extLst>
          </p:cNvPr>
          <p:cNvSpPr/>
          <p:nvPr/>
        </p:nvSpPr>
        <p:spPr bwMode="auto">
          <a:xfrm>
            <a:off x="7903666" y="5075276"/>
            <a:ext cx="2115924" cy="1293971"/>
          </a:xfrm>
          <a:prstGeom prst="roundRect">
            <a:avLst/>
          </a:prstGeom>
          <a:solidFill>
            <a:srgbClr val="CB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chemeClr val="bg2"/>
                </a:solidFill>
                <a:latin typeface="Arial Narrow" panose="020B0606020202030204" pitchFamily="34" charset="0"/>
              </a:rPr>
              <a:t>Other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49E6C128-C933-4437-BD44-2447B4818C73}"/>
              </a:ext>
            </a:extLst>
          </p:cNvPr>
          <p:cNvSpPr/>
          <p:nvPr/>
        </p:nvSpPr>
        <p:spPr bwMode="auto">
          <a:xfrm>
            <a:off x="2069585" y="5068796"/>
            <a:ext cx="5707019" cy="1293971"/>
          </a:xfrm>
          <a:prstGeom prst="roundRect">
            <a:avLst/>
          </a:prstGeom>
          <a:solidFill>
            <a:srgbClr val="CBCFD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Technical Committees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50" b="1" dirty="0">
                <a:solidFill>
                  <a:schemeClr val="bg2"/>
                </a:solidFill>
                <a:latin typeface="Arial Narrow" panose="020B0606020202030204" pitchFamily="34" charset="0"/>
              </a:rPr>
              <a:t>&amp; Task Forces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DE8A4F-DD99-4CD7-9106-926DACA3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511539"/>
            <a:ext cx="11097491" cy="1325563"/>
          </a:xfrm>
        </p:spPr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Organisational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Structure</a:t>
            </a:r>
          </a:p>
        </p:txBody>
      </p:sp>
      <p:graphicFrame>
        <p:nvGraphicFramePr>
          <p:cNvPr id="6" name="Diagram 6">
            <a:extLst>
              <a:ext uri="{FF2B5EF4-FFF2-40B4-BE49-F238E27FC236}">
                <a16:creationId xmlns:a16="http://schemas.microsoft.com/office/drawing/2014/main" id="{9637418F-EA03-4084-B775-4114A60CBB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3186154"/>
              </p:ext>
            </p:extLst>
          </p:nvPr>
        </p:nvGraphicFramePr>
        <p:xfrm>
          <a:off x="3154397" y="1206782"/>
          <a:ext cx="7622562" cy="4002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B868EF4C-8D1D-4360-8BED-3F067D28AAB0}"/>
              </a:ext>
            </a:extLst>
          </p:cNvPr>
          <p:cNvSpPr/>
          <p:nvPr/>
        </p:nvSpPr>
        <p:spPr bwMode="auto">
          <a:xfrm>
            <a:off x="8455852" y="2867524"/>
            <a:ext cx="1339702" cy="4767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chemeClr val="bg2"/>
                </a:solidFill>
              </a:rPr>
              <a:t>National Committees</a:t>
            </a:r>
          </a:p>
        </p:txBody>
      </p:sp>
      <p:cxnSp>
        <p:nvCxnSpPr>
          <p:cNvPr id="8" name="Straight Connector 10">
            <a:extLst>
              <a:ext uri="{FF2B5EF4-FFF2-40B4-BE49-F238E27FC236}">
                <a16:creationId xmlns:a16="http://schemas.microsoft.com/office/drawing/2014/main" id="{3E9D934F-FA8E-44C8-95D7-8A1F53979558}"/>
              </a:ext>
            </a:extLst>
          </p:cNvPr>
          <p:cNvCxnSpPr>
            <a:cxnSpLocks/>
          </p:cNvCxnSpPr>
          <p:nvPr/>
        </p:nvCxnSpPr>
        <p:spPr bwMode="auto">
          <a:xfrm>
            <a:off x="8058322" y="1974641"/>
            <a:ext cx="104807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29696DCD-8923-4CE1-ACC0-D19F2671296B}"/>
              </a:ext>
            </a:extLst>
          </p:cNvPr>
          <p:cNvCxnSpPr>
            <a:cxnSpLocks/>
          </p:cNvCxnSpPr>
          <p:nvPr/>
        </p:nvCxnSpPr>
        <p:spPr bwMode="auto">
          <a:xfrm>
            <a:off x="8236409" y="3159610"/>
            <a:ext cx="42416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BE314D-D89D-43D8-A558-A02C65434A1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097518" y="1970581"/>
            <a:ext cx="8878" cy="8858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457D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: Rounded Corners 14">
            <a:extLst>
              <a:ext uri="{FF2B5EF4-FFF2-40B4-BE49-F238E27FC236}">
                <a16:creationId xmlns:a16="http://schemas.microsoft.com/office/drawing/2014/main" id="{E8311E9D-0C54-4116-B46D-5431EC0BBE60}"/>
              </a:ext>
            </a:extLst>
          </p:cNvPr>
          <p:cNvSpPr/>
          <p:nvPr/>
        </p:nvSpPr>
        <p:spPr bwMode="auto">
          <a:xfrm>
            <a:off x="4061803" y="5170119"/>
            <a:ext cx="1593951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</a:rPr>
              <a:t>Road Administration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0A17036-CAA2-415D-9349-470BFED920B0}"/>
              </a:ext>
            </a:extLst>
          </p:cNvPr>
          <p:cNvSpPr/>
          <p:nvPr/>
        </p:nvSpPr>
        <p:spPr bwMode="auto">
          <a:xfrm>
            <a:off x="4061803" y="5743505"/>
            <a:ext cx="1593950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Mobility</a:t>
            </a:r>
          </a:p>
          <a:p>
            <a:pPr lvl="0"/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52F13A1C-11D8-49CD-B836-2D8F4F6440A0}"/>
              </a:ext>
            </a:extLst>
          </p:cNvPr>
          <p:cNvSpPr/>
          <p:nvPr/>
        </p:nvSpPr>
        <p:spPr bwMode="auto">
          <a:xfrm>
            <a:off x="5864079" y="5170119"/>
            <a:ext cx="1713693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Safety and Sustainability</a:t>
            </a:r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082D5E64-0393-4004-AA16-AA0C456BD114}"/>
              </a:ext>
            </a:extLst>
          </p:cNvPr>
          <p:cNvSpPr/>
          <p:nvPr/>
        </p:nvSpPr>
        <p:spPr bwMode="auto">
          <a:xfrm>
            <a:off x="5868302" y="5743505"/>
            <a:ext cx="1705245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Resilient Infrastructure</a:t>
            </a:r>
          </a:p>
        </p:txBody>
      </p:sp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EB84134F-F686-40C9-A0E4-F1724C41531A}"/>
              </a:ext>
            </a:extLst>
          </p:cNvPr>
          <p:cNvSpPr/>
          <p:nvPr/>
        </p:nvSpPr>
        <p:spPr bwMode="auto">
          <a:xfrm>
            <a:off x="8416484" y="5722260"/>
            <a:ext cx="1174172" cy="51077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1200" dirty="0">
                <a:solidFill>
                  <a:schemeClr val="bg2"/>
                </a:solidFill>
              </a:rPr>
              <a:t>Terminology/Dictionary</a:t>
            </a: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44993CB4-552D-474A-9DEA-6460F43912FA}"/>
              </a:ext>
            </a:extLst>
          </p:cNvPr>
          <p:cNvSpPr/>
          <p:nvPr/>
        </p:nvSpPr>
        <p:spPr bwMode="auto">
          <a:xfrm>
            <a:off x="2072989" y="5068796"/>
            <a:ext cx="1692587" cy="1300452"/>
          </a:xfrm>
          <a:prstGeom prst="roundRect">
            <a:avLst/>
          </a:prstGeom>
          <a:noFill/>
          <a:ln w="38100" cap="flat" cmpd="sng" algn="ctr">
            <a:solidFill>
              <a:srgbClr val="ED9D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4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8A431-ABE8-4178-8285-9FF06DE1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New Executive Committee 2022 - 2024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427056-94AE-4C67-BD1F-834ED94A8D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&lt;N°27&gt;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28856C2-8AED-45D8-B9AF-E2BA3149183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863" y="1563496"/>
            <a:ext cx="3161328" cy="5131307"/>
          </a:xfrm>
        </p:spPr>
        <p:txBody>
          <a:bodyPr/>
          <a:lstStyle/>
          <a:p>
            <a:pPr marL="0" indent="0">
              <a:buNone/>
            </a:pPr>
            <a:r>
              <a:rPr lang="fr-FR" sz="1600" b="1" dirty="0" err="1"/>
              <a:t>President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r>
              <a:rPr lang="fr-FR" sz="1600" b="1" dirty="0"/>
              <a:t>Past </a:t>
            </a:r>
            <a:r>
              <a:rPr lang="fr-FR" sz="1600" b="1" dirty="0" err="1"/>
              <a:t>President</a:t>
            </a:r>
            <a:endParaRPr lang="fr-FR" sz="1600" b="1" dirty="0"/>
          </a:p>
          <a:p>
            <a:pPr marL="0" indent="0">
              <a:buNone/>
            </a:pPr>
            <a:r>
              <a:rPr lang="fr-FR" sz="1600" b="1" dirty="0" err="1"/>
              <a:t>Vice-Presidents</a:t>
            </a:r>
            <a:endParaRPr lang="fr-FR" sz="1600" b="1" dirty="0"/>
          </a:p>
          <a:p>
            <a:pPr marL="0" indent="0">
              <a:buNone/>
            </a:pPr>
            <a:endParaRPr lang="fr-FR" sz="1600" b="1" dirty="0"/>
          </a:p>
          <a:p>
            <a:pPr marL="0" indent="0">
              <a:buNone/>
            </a:pPr>
            <a:br>
              <a:rPr lang="fr-FR" sz="1600" b="1" dirty="0"/>
            </a:br>
            <a:br>
              <a:rPr lang="fr-FR" sz="1600" b="1" dirty="0"/>
            </a:br>
            <a:r>
              <a:rPr lang="fr-FR" sz="1600" b="1" dirty="0" err="1"/>
              <a:t>Members</a:t>
            </a:r>
            <a:endParaRPr lang="fr-FR" sz="1600" b="1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spcBef>
                <a:spcPts val="1500"/>
              </a:spcBef>
              <a:buNone/>
            </a:pPr>
            <a:endParaRPr lang="fr-FR" sz="1600" dirty="0"/>
          </a:p>
          <a:p>
            <a:pPr marL="0" indent="0">
              <a:spcBef>
                <a:spcPts val="700"/>
              </a:spcBef>
              <a:buNone/>
            </a:pPr>
            <a:br>
              <a:rPr lang="fr-FR" sz="1600" dirty="0"/>
            </a:br>
            <a:br>
              <a:rPr lang="fr-FR" sz="1600" dirty="0"/>
            </a:br>
            <a:r>
              <a:rPr lang="fr-FR" sz="1600" b="1" dirty="0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National </a:t>
            </a:r>
            <a:r>
              <a:rPr lang="fr-FR" sz="1600" b="1" dirty="0" err="1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Committees</a:t>
            </a:r>
            <a:r>
              <a:rPr lang="fr-FR" sz="1600" b="1" dirty="0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’ </a:t>
            </a:r>
            <a:r>
              <a:rPr lang="fr-FR" sz="1600" b="1" dirty="0" err="1">
                <a:solidFill>
                  <a:srgbClr val="154576"/>
                </a:solidFill>
                <a:latin typeface="Arial Narrow"/>
                <a:ea typeface="ＭＳ Ｐゴシック" charset="0"/>
                <a:cs typeface="Arial Narrow"/>
              </a:rPr>
              <a:t>Representative</a:t>
            </a:r>
            <a:endParaRPr lang="fr-FR" sz="1600" dirty="0">
              <a:solidFill>
                <a:srgbClr val="154576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48E8DF6-E9ED-41FF-AF43-E3A04187A7EA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07724" y="1563498"/>
            <a:ext cx="7836589" cy="4905964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8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Nazir Alli, </a:t>
            </a:r>
            <a:r>
              <a:rPr lang="fr-FR" sz="16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South </a:t>
            </a:r>
            <a:r>
              <a:rPr lang="fr-FR" sz="1600" dirty="0" err="1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Africa</a:t>
            </a:r>
            <a:endParaRPr lang="fr-FR" sz="1600" dirty="0">
              <a:solidFill>
                <a:srgbClr val="00457C"/>
              </a:solidFill>
              <a:latin typeface="Arial Narrow"/>
              <a:ea typeface="ＭＳ Ｐゴシック" charset="0"/>
              <a:cs typeface="Arial Narrow"/>
            </a:endParaRPr>
          </a:p>
          <a:p>
            <a:pPr marL="0" indent="0">
              <a:buNone/>
            </a:pPr>
            <a:endParaRPr lang="fr-FR" sz="1600" dirty="0">
              <a:solidFill>
                <a:srgbClr val="00457C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Claude Van Rooten, </a:t>
            </a:r>
            <a:r>
              <a:rPr lang="fr-FR" sz="14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Belgium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Albrieu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Cipollina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Geoff Allan,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Australia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Mark Henry Rubarenzya,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Uganda</a:t>
            </a:r>
            <a:endParaRPr lang="fr-FR" sz="140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00457C"/>
              </a:solidFill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Alexander Walcher,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Austria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Anne-Séverine Poupeleer,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Belgium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Bine Pengal,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Slovenia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Birgitta Worringen,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Germany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Joshua LaRocque,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Chungeng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Wu,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Claudine Tremblay,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Canada-Québec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Emanuela Stocchi,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Italy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Emma </a:t>
            </a:r>
            <a:r>
              <a:rPr lang="en-GB" sz="1600" b="1" dirty="0" err="1">
                <a:solidFill>
                  <a:srgbClr val="00457C"/>
                </a:solidFill>
                <a:latin typeface="Arial Narrow"/>
                <a:ea typeface="ＭＳ Ｐゴシック" charset="0"/>
              </a:rPr>
              <a:t>Lía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 Albrieu Cipollina,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Argentina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Ernesto Barrera,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Chile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Geoff Allan,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Australia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Hugh Gillies,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United Kingdom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Hyeon-Seung Lee,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South Korea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US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Juan Pedro Fernández Palomino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Spain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Jorge </a:t>
            </a:r>
            <a:r>
              <a:rPr lang="en-GB" sz="1600" b="1" dirty="0" err="1">
                <a:solidFill>
                  <a:srgbClr val="00457D"/>
                </a:solidFill>
                <a:latin typeface="Arial Narrow"/>
                <a:ea typeface="ＭＳ Ｐゴシック" charset="0"/>
              </a:rPr>
              <a:t>Arganis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 Díaz Leal,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Mexico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Mamoudou Alassane Camara,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Senegal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Mark Henry Rubarenzya,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Uganda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Mārtiņš Dambergs,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Latvia / BRA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Randall Cable,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South Africa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Sandrine Chinzi,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France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Sanjay Kumar Nirmal, </a:t>
            </a:r>
            <a:r>
              <a:rPr lang="en-GB" sz="1400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India</a:t>
            </a:r>
            <a:r>
              <a:rPr lang="en-GB" sz="1600" b="1" dirty="0">
                <a:solidFill>
                  <a:srgbClr val="00457D"/>
                </a:solidFill>
                <a:latin typeface="Arial Narrow"/>
                <a:ea typeface="ＭＳ Ｐゴシック" charset="0"/>
              </a:rPr>
              <a:t>, 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Gloria Shepherd,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USA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Setsuo Hirai,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Japan</a:t>
            </a:r>
            <a:r>
              <a:rPr lang="en-GB" sz="1600" b="1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, Václav Neuvirt, </a:t>
            </a:r>
            <a:r>
              <a:rPr lang="en-GB" sz="1400" dirty="0">
                <a:solidFill>
                  <a:srgbClr val="00457C"/>
                </a:solidFill>
                <a:latin typeface="Arial Narrow"/>
                <a:ea typeface="ＭＳ Ｐゴシック" charset="0"/>
              </a:rPr>
              <a:t>Czech Republic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endParaRPr lang="en-GB" sz="1050" dirty="0">
              <a:solidFill>
                <a:srgbClr val="00457C"/>
              </a:solidFill>
              <a:latin typeface="Arial Narrow"/>
              <a:ea typeface="ＭＳ Ｐゴシック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None/>
            </a:pPr>
            <a:r>
              <a:rPr lang="fr-FR" sz="1600" b="1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Clemente Poon Hung, </a:t>
            </a:r>
            <a:r>
              <a:rPr lang="fr-FR" sz="1600" dirty="0">
                <a:solidFill>
                  <a:srgbClr val="00457C"/>
                </a:solidFill>
                <a:latin typeface="Arial Narrow"/>
                <a:ea typeface="ＭＳ Ｐゴシック" charset="0"/>
                <a:cs typeface="Arial Narrow"/>
              </a:rPr>
              <a:t>Mexico</a:t>
            </a:r>
          </a:p>
        </p:txBody>
      </p:sp>
      <p:pic>
        <p:nvPicPr>
          <p:cNvPr id="2050" name="Picture 2" descr="Nazir Alli - PIARC (World Road Association)">
            <a:extLst>
              <a:ext uri="{FF2B5EF4-FFF2-40B4-BE49-F238E27FC236}">
                <a16:creationId xmlns:a16="http://schemas.microsoft.com/office/drawing/2014/main" id="{AB31D1BB-52AA-8D3F-F39D-93622EF4E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2387" y="1132538"/>
            <a:ext cx="1428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27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Why talk about roads?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344168"/>
            <a:ext cx="11093450" cy="5047488"/>
          </a:xfrm>
        </p:spPr>
        <p:txBody>
          <a:bodyPr/>
          <a:lstStyle/>
          <a:p>
            <a:r>
              <a:rPr lang="en-US" b="1" dirty="0">
                <a:latin typeface="Arial Narrow"/>
                <a:ea typeface="ＭＳ Ｐゴシック" panose="020B0600070205080204" pitchFamily="34" charset="-128"/>
              </a:rPr>
              <a:t>Roads and Road transport are essential and they keep improving</a:t>
            </a:r>
          </a:p>
          <a:p>
            <a:pPr lvl="1"/>
            <a:r>
              <a:rPr lang="en-GB" dirty="0"/>
              <a:t>Roads represent about </a:t>
            </a:r>
            <a:r>
              <a:rPr lang="en-GB" b="1" dirty="0">
                <a:solidFill>
                  <a:srgbClr val="ED9D00"/>
                </a:solidFill>
              </a:rPr>
              <a:t>80% of all inland transport</a:t>
            </a:r>
            <a:r>
              <a:rPr lang="en-GB" dirty="0">
                <a:solidFill>
                  <a:srgbClr val="00457C"/>
                </a:solidFill>
              </a:rPr>
              <a:t>, now and for the foreseeable future</a:t>
            </a:r>
          </a:p>
          <a:p>
            <a:pPr lvl="1"/>
            <a:r>
              <a:rPr lang="en-GB" sz="2500" dirty="0">
                <a:solidFill>
                  <a:srgbClr val="00457C"/>
                </a:solidFill>
              </a:rPr>
              <a:t>Roa</a:t>
            </a:r>
            <a:r>
              <a:rPr lang="en-GB" dirty="0">
                <a:solidFill>
                  <a:srgbClr val="00457C"/>
                </a:solidFill>
              </a:rPr>
              <a:t>ds</a:t>
            </a:r>
            <a:r>
              <a:rPr lang="en-GB" dirty="0"/>
              <a:t> are ready to support sustainable and low-carbon developments</a:t>
            </a:r>
          </a:p>
          <a:p>
            <a:pPr lvl="1"/>
            <a:r>
              <a:rPr lang="en-GB" sz="2400" dirty="0">
                <a:solidFill>
                  <a:srgbClr val="00457C"/>
                </a:solidFill>
              </a:rPr>
              <a:t>Roads are everywhere: </a:t>
            </a:r>
            <a:r>
              <a:rPr lang="en-GB" sz="2400" b="1" dirty="0">
                <a:solidFill>
                  <a:srgbClr val="00457C"/>
                </a:solidFill>
              </a:rPr>
              <a:t>active modes </a:t>
            </a:r>
            <a:r>
              <a:rPr lang="en-GB" sz="2400" dirty="0">
                <a:solidFill>
                  <a:srgbClr val="00457C"/>
                </a:solidFill>
              </a:rPr>
              <a:t>(cycling, walking), </a:t>
            </a:r>
            <a:r>
              <a:rPr lang="en-GB" sz="2400" b="1" dirty="0">
                <a:solidFill>
                  <a:srgbClr val="00457C"/>
                </a:solidFill>
              </a:rPr>
              <a:t>car sharing</a:t>
            </a:r>
            <a:r>
              <a:rPr lang="en-GB" sz="2400" dirty="0">
                <a:solidFill>
                  <a:srgbClr val="00457C"/>
                </a:solidFill>
              </a:rPr>
              <a:t> (Uber...), </a:t>
            </a:r>
            <a:r>
              <a:rPr lang="en-GB" sz="2400" b="1" dirty="0">
                <a:solidFill>
                  <a:srgbClr val="00457C"/>
                </a:solidFill>
              </a:rPr>
              <a:t>public transport </a:t>
            </a:r>
            <a:r>
              <a:rPr lang="en-GB" sz="2400" dirty="0">
                <a:solidFill>
                  <a:srgbClr val="00457C"/>
                </a:solidFill>
              </a:rPr>
              <a:t>(buses), </a:t>
            </a:r>
            <a:r>
              <a:rPr lang="en-GB" sz="2400" b="1" dirty="0">
                <a:solidFill>
                  <a:srgbClr val="00457C"/>
                </a:solidFill>
              </a:rPr>
              <a:t>alternative fuels </a:t>
            </a:r>
            <a:r>
              <a:rPr lang="en-GB" sz="2400" dirty="0">
                <a:solidFill>
                  <a:srgbClr val="00457C"/>
                </a:solidFill>
              </a:rPr>
              <a:t>(electricity, LNG or hydrogen…)</a:t>
            </a:r>
          </a:p>
          <a:p>
            <a:pPr lvl="1"/>
            <a:r>
              <a:rPr lang="en-GB" dirty="0"/>
              <a:t>Roads are key for </a:t>
            </a:r>
            <a:r>
              <a:rPr lang="en-GB" sz="2500" b="1" dirty="0">
                <a:solidFill>
                  <a:srgbClr val="ED9D00"/>
                </a:solidFill>
              </a:rPr>
              <a:t>equity, inclusivity and accessibility</a:t>
            </a:r>
            <a:r>
              <a:rPr lang="en-GB" sz="2500" dirty="0">
                <a:solidFill>
                  <a:srgbClr val="00457C"/>
                </a:solidFill>
              </a:rPr>
              <a:t>, and for UN's SDGs</a:t>
            </a:r>
          </a:p>
          <a:p>
            <a:pPr>
              <a:buClr>
                <a:srgbClr val="ED9D00"/>
              </a:buClr>
              <a:buSzPct val="7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b="1" dirty="0">
                <a:solidFill>
                  <a:srgbClr val="00457C"/>
                </a:solidFill>
              </a:rPr>
              <a:t>Society's priorities and the larger context are evolving</a:t>
            </a:r>
            <a:r>
              <a:rPr lang="en-GB" dirty="0">
                <a:solidFill>
                  <a:srgbClr val="00457C"/>
                </a:solidFill>
              </a:rPr>
              <a:t> very quickly</a:t>
            </a:r>
            <a:endParaRPr lang="en-GB" sz="2800" dirty="0">
              <a:solidFill>
                <a:srgbClr val="00457C"/>
              </a:solidFill>
            </a:endParaRPr>
          </a:p>
          <a:p>
            <a:r>
              <a:rPr lang="en-US" b="1" dirty="0">
                <a:solidFill>
                  <a:srgbClr val="ED9D00"/>
                </a:solidFill>
                <a:latin typeface="Arial Narrow"/>
                <a:ea typeface="ＭＳ Ｐゴシック" panose="020B0600070205080204" pitchFamily="34" charset="-128"/>
              </a:rPr>
              <a:t>That's why our work is ongoing, on a wide range of topics</a:t>
            </a:r>
          </a:p>
          <a:p>
            <a:pPr lvl="1"/>
            <a:r>
              <a:rPr lang="en-US" dirty="0">
                <a:latin typeface="Arial Narrow"/>
                <a:ea typeface="ＭＳ Ｐゴシック" panose="020B0600070205080204" pitchFamily="34" charset="-128"/>
              </a:rPr>
              <a:t>They are identified in order to serve the needs of our Members and of the road community</a:t>
            </a:r>
          </a:p>
          <a:p>
            <a:pPr lvl="1"/>
            <a:r>
              <a:rPr lang="en-US" dirty="0">
                <a:latin typeface="Arial Narrow"/>
                <a:ea typeface="ＭＳ Ｐゴシック" panose="020B0600070205080204" pitchFamily="34" charset="-128"/>
              </a:rPr>
              <a:t>Work is mainly conducted through our Technical Committees and Task Forces</a:t>
            </a:r>
          </a:p>
          <a:p>
            <a:pPr lvl="1"/>
            <a:r>
              <a:rPr lang="en-US" dirty="0">
                <a:latin typeface="Arial Narrow"/>
                <a:ea typeface="ＭＳ Ｐゴシック" panose="020B0600070205080204" pitchFamily="34" charset="-128"/>
              </a:rPr>
              <a:t>Their Members are officially appointed by PIARC Member Countries</a:t>
            </a:r>
          </a:p>
          <a:p>
            <a:pPr lvl="1">
              <a:buSzPct val="7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GB" dirty="0">
                <a:solidFill>
                  <a:srgbClr val="00457C"/>
                </a:solidFill>
              </a:rPr>
              <a:t>They write or improve reports based on best-practice and Identify directions</a:t>
            </a:r>
          </a:p>
          <a:p>
            <a:pPr marL="0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955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16B80-9C51-4BDD-A33C-4776E407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48 PIARC National </a:t>
            </a:r>
            <a:r>
              <a:rPr lang="fr-FR" altLang="ja-JP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Committees</a:t>
            </a:r>
            <a:r>
              <a:rPr lang="fr-FR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in 49 Countries</a:t>
            </a:r>
            <a:br>
              <a:rPr lang="fr-FR" altLang="ja-JP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9376B1-8ABE-4765-875F-94882B51F00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4469" y="1531805"/>
            <a:ext cx="3215487" cy="4144962"/>
          </a:xfrm>
        </p:spPr>
        <p:txBody>
          <a:bodyPr/>
          <a:lstStyle/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They are independent country-based organisations.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endParaRPr lang="en-US" altLang="ja-JP" b="1" dirty="0">
              <a:solidFill>
                <a:srgbClr val="ED9D00"/>
              </a:solidFill>
              <a:latin typeface="Arial Narrow"/>
              <a:cs typeface="Arial Narrow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rgbClr val="154576"/>
              </a:buClr>
              <a:buSzPct val="75000"/>
              <a:buNone/>
              <a:defRPr/>
            </a:pPr>
            <a:r>
              <a:rPr lang="en-US" altLang="ja-JP" b="1" dirty="0">
                <a:solidFill>
                  <a:srgbClr val="ED9D00"/>
                </a:solidFill>
                <a:latin typeface="Arial Narrow"/>
                <a:cs typeface="Arial Narrow"/>
              </a:rPr>
              <a:t>Objectives:</a:t>
            </a:r>
          </a:p>
          <a:p>
            <a:pPr lvl="1"/>
            <a:r>
              <a:rPr lang="en-US" altLang="ja-JP" dirty="0">
                <a:solidFill>
                  <a:srgbClr val="154576"/>
                </a:solidFill>
                <a:latin typeface="Arial Narrow"/>
                <a:cs typeface="Arial Narrow"/>
              </a:rPr>
              <a:t>Facilitate national exchanges on roads and road transport</a:t>
            </a:r>
          </a:p>
          <a:p>
            <a:pPr lvl="1"/>
            <a:r>
              <a:rPr lang="en-US" altLang="ja-JP" dirty="0">
                <a:solidFill>
                  <a:srgbClr val="154576"/>
                </a:solidFill>
                <a:latin typeface="Arial Narrow"/>
                <a:cs typeface="Arial Narrow"/>
              </a:rPr>
              <a:t>Promote the work of PIARC</a:t>
            </a:r>
          </a:p>
          <a:p>
            <a:pPr lvl="1"/>
            <a:r>
              <a:rPr lang="en-US" altLang="ja-JP" dirty="0">
                <a:solidFill>
                  <a:srgbClr val="154576"/>
                </a:solidFill>
                <a:latin typeface="Arial Narrow"/>
                <a:cs typeface="Arial Narrow"/>
              </a:rPr>
              <a:t>Liaise with national experts and issues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buSzPct val="75000"/>
              <a:buNone/>
              <a:defRPr/>
            </a:pPr>
            <a:endParaRPr lang="fr-FR" altLang="ja-JP" sz="24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E5B398-F302-45A7-9095-63526DF1A6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3175" y="1511456"/>
            <a:ext cx="7874356" cy="4739469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Algeria, Argentina,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Australia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(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Austroads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en-GB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)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Belgium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Benin,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Bulgaria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Burkina Faso,</a:t>
            </a:r>
            <a:endParaRPr lang="fr-FR" sz="1800" dirty="0"/>
          </a:p>
          <a:p>
            <a:pPr lvl="1">
              <a:lnSpc>
                <a:spcPct val="10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</a:rPr>
              <a:t>Cameroon, Canada, Canada-Québec, Chile, Colombia, Congo, Côte d’Ivoire, Czech Republic,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Dominican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Republic</a:t>
            </a:r>
            <a:endParaRPr lang="fr-FR" sz="1800" dirty="0"/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Ecuador</a:t>
            </a:r>
            <a:endParaRPr lang="fr-FR" altLang="ja-JP" sz="18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fr-FR" sz="1800" dirty="0">
                <a:solidFill>
                  <a:srgbClr val="154576"/>
                </a:solidFill>
                <a:latin typeface="Arial Narrow"/>
              </a:rPr>
              <a:t>France, 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Germany,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Greece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Hungary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India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Ireland,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Italy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Japan,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Madagascar, Malaysia, Mali, Mexico,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Mongolia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Morocco,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Niger, New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Zealand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(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Austroads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en-GB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)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  <a:endParaRPr lang="fr-FR" altLang="fr-FR" sz="18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Paraguay,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Poland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Portugal, Romania,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Senegal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Slovak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Republic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Slovenia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South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Korea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Spain,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Switzerland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</a:t>
            </a: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Tanzania,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Tunisia</a:t>
            </a:r>
            <a:endParaRPr lang="fr-FR" altLang="ja-JP" sz="1800" dirty="0">
              <a:solidFill>
                <a:srgbClr val="154576"/>
              </a:solidFill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</a:pP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United </a:t>
            </a:r>
            <a:r>
              <a:rPr lang="fr-FR" altLang="ja-JP" sz="1800" dirty="0" err="1">
                <a:solidFill>
                  <a:srgbClr val="154576"/>
                </a:solidFill>
                <a:latin typeface="Arial Narrow"/>
                <a:cs typeface="Arial Narrow"/>
              </a:rPr>
              <a:t>Kingdom</a:t>
            </a:r>
            <a:r>
              <a:rPr lang="fr-FR" altLang="ja-JP" sz="1800" dirty="0">
                <a:solidFill>
                  <a:srgbClr val="154576"/>
                </a:solidFill>
                <a:latin typeface="Arial Narrow"/>
                <a:cs typeface="Arial Narrow"/>
              </a:rPr>
              <a:t>, United States, Uruguay</a:t>
            </a:r>
          </a:p>
        </p:txBody>
      </p:sp>
    </p:spTree>
    <p:extLst>
      <p:ext uri="{BB962C8B-B14F-4D97-AF65-F5344CB8AC3E}">
        <p14:creationId xmlns:p14="http://schemas.microsoft.com/office/powerpoint/2010/main" val="3474506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10F45-360E-452D-A0AA-EC9CEB6A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General Secretariat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09E379-0A6F-402B-B63C-36B036FFF1C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Main missions:</a:t>
            </a:r>
          </a:p>
          <a:p>
            <a:pPr lvl="1"/>
            <a:r>
              <a:rPr lang="en-US" dirty="0"/>
              <a:t>Ensures the daily management of the Association in accordance with the resolutions and decisions of the Council and the Executive Committee. </a:t>
            </a:r>
          </a:p>
          <a:p>
            <a:pPr lvl="1"/>
            <a:r>
              <a:rPr lang="en-US" dirty="0"/>
              <a:t>Represents the Association in all legal and administrative matters that impact on the operations of the Association.</a:t>
            </a:r>
          </a:p>
          <a:p>
            <a:r>
              <a:rPr lang="en-US" b="1" dirty="0"/>
              <a:t>Based in Paris</a:t>
            </a:r>
          </a:p>
          <a:p>
            <a:endParaRPr lang="en-US" b="1" dirty="0"/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Salaried staff as well as</a:t>
            </a:r>
          </a:p>
          <a:p>
            <a:pPr marL="228600" lvl="1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2800" b="1" dirty="0"/>
              <a:t>Experts seconded from their country </a:t>
            </a:r>
            <a:endParaRPr lang="en-US" sz="28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8679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3E171B6-1229-4D66-B8D8-BC768B638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 sz="2800" dirty="0">
              <a:solidFill>
                <a:srgbClr val="00457D"/>
              </a:solidFill>
              <a:latin typeface="Arial Narrow"/>
              <a:cs typeface="Arial Narrow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3494BD-7377-4EF1-BC70-05A2F2FCC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PIARC </a:t>
            </a:r>
            <a:r>
              <a:rPr lang="fr-FR" dirty="0" err="1"/>
              <a:t>Committees</a:t>
            </a:r>
            <a:r>
              <a:rPr lang="fr-FR" dirty="0"/>
              <a:t> and </a:t>
            </a:r>
            <a:r>
              <a:rPr lang="fr-FR" dirty="0" err="1"/>
              <a:t>Task</a:t>
            </a:r>
            <a:r>
              <a:rPr lang="fr-FR" dirty="0"/>
              <a:t> Forces</a:t>
            </a:r>
          </a:p>
        </p:txBody>
      </p:sp>
    </p:spTree>
    <p:extLst>
      <p:ext uri="{BB962C8B-B14F-4D97-AF65-F5344CB8AC3E}">
        <p14:creationId xmlns:p14="http://schemas.microsoft.com/office/powerpoint/2010/main" val="1526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3C215F-63D3-43F9-9761-746600EF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Membership</a:t>
            </a:r>
            <a:br>
              <a:rPr lang="fr-FR" altLang="fr-FR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57548A-CB16-4994-B809-80229DE0CE6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>
                <a:solidFill>
                  <a:srgbClr val="ED9D00"/>
                </a:solidFill>
              </a:rPr>
              <a:t>Members of PIARC Committees are formally appointed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Most are nominated by their First Delegate</a:t>
            </a:r>
          </a:p>
          <a:p>
            <a:pPr lvl="1"/>
            <a:r>
              <a:rPr lang="en-US" dirty="0"/>
              <a:t>Member</a:t>
            </a:r>
          </a:p>
          <a:p>
            <a:pPr lvl="1"/>
            <a:r>
              <a:rPr lang="en-US" dirty="0"/>
              <a:t>Corresponding Member (not compelled to take part in meetings)</a:t>
            </a:r>
            <a:br>
              <a:rPr lang="en-US" dirty="0"/>
            </a:br>
            <a:endParaRPr lang="en-US" b="1" dirty="0"/>
          </a:p>
          <a:p>
            <a:r>
              <a:rPr lang="en-US" b="1" dirty="0"/>
              <a:t>Associate Members can be added:</a:t>
            </a:r>
          </a:p>
          <a:p>
            <a:pPr lvl="1"/>
            <a:r>
              <a:rPr lang="en-US" dirty="0"/>
              <a:t>Initiative of TC/TF Chair or GS</a:t>
            </a:r>
          </a:p>
          <a:p>
            <a:pPr lvl="1"/>
            <a:r>
              <a:rPr lang="en-US" dirty="0"/>
              <a:t>To be discussed with all TC/TF members</a:t>
            </a:r>
          </a:p>
          <a:p>
            <a:pPr lvl="1"/>
            <a:r>
              <a:rPr lang="en-US" dirty="0"/>
              <a:t>Validation through General Secretariat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8335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2EBA-BE49-4F24-BC56-C6671D7A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Work program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9BD8F-438C-4BBF-8915-525C9DC267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481610"/>
            <a:ext cx="11093450" cy="4646233"/>
          </a:xfrm>
        </p:spPr>
        <p:txBody>
          <a:bodyPr/>
          <a:lstStyle/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TCs / TFs are required to organize activities over the course of the four years (for TCs) and two years (for TFs):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Allocating tasks to specific members of the TC/TF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Identifying major milestones, Planning activities month by month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Etc.</a:t>
            </a:r>
            <a:endParaRPr lang="en-US" sz="2300" dirty="0"/>
          </a:p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This work should adhere to the quality standards of PIARC: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Aiming at a broad geographic representativity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Implement a careful review process within the TC/TF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Liaise with the </a:t>
            </a:r>
            <a:r>
              <a:rPr lang="fr-FR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STC and GS</a:t>
            </a:r>
            <a:endParaRPr lang="en-GB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r>
              <a:rPr lang="en-GB" sz="2600" b="1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Changes may occur, New ideas may emerge, Difficulties may occur…</a:t>
            </a:r>
            <a:endParaRPr lang="fr-FR" sz="2600" b="1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That’s normal</a:t>
            </a:r>
          </a:p>
          <a:p>
            <a:pPr lvl="1"/>
            <a:r>
              <a:rPr lang="en-GB" sz="2300" dirty="0">
                <a:solidFill>
                  <a:srgbClr val="154576"/>
                </a:solidFill>
                <a:latin typeface="Arial Narrow"/>
                <a:ea typeface="ＭＳ Ｐゴシック" pitchFamily="-104" charset="-128"/>
              </a:rPr>
              <a:t>Need to be identified by the Chair and discussed with STC and GS</a:t>
            </a:r>
            <a:endParaRPr lang="en-US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2799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7D96DDC-5CCA-4867-A0B6-EB6D24618F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D147600-EF0E-4216-99F0-2FF3C591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PIARC </a:t>
            </a:r>
            <a:r>
              <a:rPr lang="fr-FR" dirty="0" err="1"/>
              <a:t>Congresses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48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32EBA-BE49-4F24-BC56-C6671D7A1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Congresses in 2020 - 2023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9BD8F-438C-4BBF-8915-525C9DC267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468131"/>
            <a:ext cx="11093450" cy="4946738"/>
          </a:xfrm>
        </p:spPr>
        <p:txBody>
          <a:bodyPr/>
          <a:lstStyle/>
          <a:p>
            <a:r>
              <a:rPr lang="en-GB" sz="2400" b="1" dirty="0"/>
              <a:t>The World Road Congress</a:t>
            </a:r>
            <a:endParaRPr lang="en-GB" sz="2300" b="1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pPr lvl="1"/>
            <a:r>
              <a:rPr lang="en-GB" sz="2000" dirty="0"/>
              <a:t>Important event that has established the Association’s reputation and is held at the end of a four-year work cycle</a:t>
            </a:r>
          </a:p>
          <a:p>
            <a:pPr lvl="1"/>
            <a:r>
              <a:rPr lang="en-GB" sz="2000" dirty="0"/>
              <a:t>The next WRC will take place in Prague in 2023</a:t>
            </a:r>
            <a:endParaRPr lang="en-GB" sz="20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  <a:p>
            <a:r>
              <a:rPr lang="en-US" sz="2400" b="1" dirty="0"/>
              <a:t>World Winter Service and Road Resilience Congress</a:t>
            </a:r>
            <a:endParaRPr lang="en-GB" sz="2400" b="1" dirty="0"/>
          </a:p>
          <a:p>
            <a:pPr lvl="1"/>
            <a:r>
              <a:rPr lang="en-GB" sz="2000" dirty="0"/>
              <a:t>Held roughly halfway through the four-year cycle</a:t>
            </a:r>
          </a:p>
          <a:p>
            <a:pPr lvl="1"/>
            <a:r>
              <a:rPr lang="en-GB" sz="2000" dirty="0"/>
              <a:t>Similar objectives and outcomes as the World Road Congress albeit with more focussed topics</a:t>
            </a:r>
          </a:p>
          <a:p>
            <a:pPr lvl="1"/>
            <a:r>
              <a:rPr lang="en-GB" sz="2000" dirty="0"/>
              <a:t>The last edition was Calgary in February 2022 (online)</a:t>
            </a:r>
          </a:p>
          <a:p>
            <a:pPr lvl="1"/>
            <a:r>
              <a:rPr lang="en-GB" sz="2000" dirty="0"/>
              <a:t>It tackled resilience in addition to winter issues</a:t>
            </a:r>
          </a:p>
          <a:p>
            <a:pPr lvl="1"/>
            <a:r>
              <a:rPr lang="en-GB" sz="2000" b="1" dirty="0">
                <a:solidFill>
                  <a:srgbClr val="ED9D00"/>
                </a:solidFill>
                <a:hlinkClick r:id="rId2" tooltip="Proceedings of Calgary Congress 20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https://proceedings-calgary2022.piarc.org</a:t>
            </a:r>
            <a:endParaRPr lang="en-GB" sz="2000" b="1" dirty="0">
              <a:solidFill>
                <a:srgbClr val="ED9D00"/>
              </a:solidFill>
            </a:endParaRPr>
          </a:p>
          <a:p>
            <a:pPr marL="457200" lvl="1" indent="0">
              <a:buNone/>
            </a:pPr>
            <a:br>
              <a:rPr lang="en-GB" sz="2000" dirty="0"/>
            </a:br>
            <a:endParaRPr lang="en-GB" sz="2000" b="1" dirty="0"/>
          </a:p>
          <a:p>
            <a:r>
              <a:rPr lang="en-GB" sz="2400" b="1" dirty="0"/>
              <a:t>The programme of both Congresses is coordinated by PIARC.</a:t>
            </a:r>
            <a:endParaRPr lang="en-GB" sz="2000" dirty="0"/>
          </a:p>
          <a:p>
            <a:r>
              <a:rPr lang="en-GB" sz="2400" b="1" dirty="0"/>
              <a:t>A call for papers is organised for both Congresses.</a:t>
            </a:r>
          </a:p>
        </p:txBody>
      </p:sp>
    </p:spTree>
    <p:extLst>
      <p:ext uri="{BB962C8B-B14F-4D97-AF65-F5344CB8AC3E}">
        <p14:creationId xmlns:p14="http://schemas.microsoft.com/office/powerpoint/2010/main" val="4289594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0D644B9-B910-4721-85CB-66720C1D9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sz="3000" dirty="0">
                <a:solidFill>
                  <a:srgbClr val="00457D"/>
                </a:solidFill>
                <a:latin typeface="Arial Narrow"/>
                <a:cs typeface="Arial Narrow"/>
              </a:rPr>
              <a:t>6 – 10 October 2019</a:t>
            </a:r>
          </a:p>
          <a:p>
            <a:endParaRPr lang="fr-FR" sz="3000" dirty="0">
              <a:solidFill>
                <a:srgbClr val="00457D"/>
              </a:solidFill>
              <a:latin typeface="Arial Narrow"/>
              <a:cs typeface="Arial Narrow"/>
            </a:endParaRPr>
          </a:p>
          <a:p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Full </a:t>
            </a:r>
            <a:r>
              <a:rPr lang="fr-FR" sz="3000" b="1" dirty="0" err="1">
                <a:solidFill>
                  <a:srgbClr val="00457D"/>
                </a:solidFill>
                <a:latin typeface="Arial Narrow"/>
                <a:cs typeface="Arial Narrow"/>
              </a:rPr>
              <a:t>proceedings</a:t>
            </a:r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 are </a:t>
            </a:r>
            <a:r>
              <a:rPr lang="fr-FR" sz="3000" b="1" dirty="0" err="1">
                <a:solidFill>
                  <a:srgbClr val="00457D"/>
                </a:solidFill>
                <a:latin typeface="Arial Narrow"/>
                <a:cs typeface="Arial Narrow"/>
              </a:rPr>
              <a:t>available</a:t>
            </a:r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3000" b="1" dirty="0" err="1">
                <a:solidFill>
                  <a:srgbClr val="00457D"/>
                </a:solidFill>
                <a:latin typeface="Arial Narrow"/>
                <a:cs typeface="Arial Narrow"/>
              </a:rPr>
              <a:t>here</a:t>
            </a:r>
            <a:r>
              <a:rPr lang="fr-FR" sz="3000" b="1" dirty="0">
                <a:solidFill>
                  <a:srgbClr val="00457D"/>
                </a:solidFill>
                <a:latin typeface="Arial Narrow"/>
                <a:cs typeface="Arial Narrow"/>
              </a:rPr>
              <a:t>:</a:t>
            </a:r>
            <a:br>
              <a:rPr lang="fr-FR" sz="3000" b="1" dirty="0">
                <a:latin typeface="Arial Narrow"/>
                <a:cs typeface="Arial Narrow"/>
              </a:rPr>
            </a:br>
            <a:r>
              <a:rPr lang="en-US" sz="2800" b="1" dirty="0">
                <a:latin typeface="Arial Narrow"/>
                <a:hlinkClick r:id="rId2" tooltip="Proceedings of Abu Dhabi Congress 20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https://proceedings-abudhabi2019.piarc.org</a:t>
            </a:r>
            <a:endParaRPr lang="fr-FR" sz="2500" b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E8CC252-0A1C-44E2-8F60-9797694BC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World Road Congress 2019 - Abu Dhabi</a:t>
            </a:r>
          </a:p>
        </p:txBody>
      </p:sp>
    </p:spTree>
    <p:extLst>
      <p:ext uri="{BB962C8B-B14F-4D97-AF65-F5344CB8AC3E}">
        <p14:creationId xmlns:p14="http://schemas.microsoft.com/office/powerpoint/2010/main" val="1225971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9" descr="AD Bridge.png">
            <a:extLst>
              <a:ext uri="{FF2B5EF4-FFF2-40B4-BE49-F238E27FC236}">
                <a16:creationId xmlns:a16="http://schemas.microsoft.com/office/drawing/2014/main" id="{1948CED9-EE26-4103-A7D3-33C5E3EF78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383" y="1185567"/>
            <a:ext cx="3617917" cy="5082312"/>
          </a:xfrm>
          <a:prstGeom prst="rect">
            <a:avLst/>
          </a:prstGeom>
          <a:ln>
            <a:noFill/>
          </a:ln>
        </p:spPr>
      </p:pic>
      <p:pic>
        <p:nvPicPr>
          <p:cNvPr id="6" name="Image 5" descr="Une image contenant intérieur, personne, ordinateur, assis&#10;&#10;Description générée automatiquement">
            <a:extLst>
              <a:ext uri="{FF2B5EF4-FFF2-40B4-BE49-F238E27FC236}">
                <a16:creationId xmlns:a16="http://schemas.microsoft.com/office/drawing/2014/main" id="{B2CDA811-5E91-4A9E-887D-2EB2EED0655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605" y="490821"/>
            <a:ext cx="2196593" cy="2745175"/>
          </a:xfrm>
          <a:prstGeom prst="rect">
            <a:avLst/>
          </a:prstGeom>
        </p:spPr>
      </p:pic>
      <p:pic>
        <p:nvPicPr>
          <p:cNvPr id="7" name="Image 6" descr="Une image contenant personne, bâtiment, homme, tenant&#10;&#10;Description générée automatiquement">
            <a:extLst>
              <a:ext uri="{FF2B5EF4-FFF2-40B4-BE49-F238E27FC236}">
                <a16:creationId xmlns:a16="http://schemas.microsoft.com/office/drawing/2014/main" id="{701869C8-FBC4-4C59-8666-78564AD7C7B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58" y="2541250"/>
            <a:ext cx="2853228" cy="35672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5FD475A-B5F3-48E3-9518-08BF0E18AC7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973" y="749460"/>
            <a:ext cx="2372653" cy="29665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BAD12A1-A85B-44C2-873A-DE08430BF6F7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21" y="2932662"/>
            <a:ext cx="4393186" cy="2575160"/>
          </a:xfrm>
          <a:prstGeom prst="rect">
            <a:avLst/>
          </a:prstGeom>
        </p:spPr>
      </p:pic>
      <p:pic>
        <p:nvPicPr>
          <p:cNvPr id="10" name="Grafik 8" descr="Abu Dhabi WRC Logo.png">
            <a:extLst>
              <a:ext uri="{FF2B5EF4-FFF2-40B4-BE49-F238E27FC236}">
                <a16:creationId xmlns:a16="http://schemas.microsoft.com/office/drawing/2014/main" id="{7A9EE1CA-24D5-4291-A681-C18A424E51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331" y="1388892"/>
            <a:ext cx="2965188" cy="65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90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B125C3-0F19-44EE-A306-76F2998D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689" y="492805"/>
            <a:ext cx="9771030" cy="587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40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Roads serve the UN's Sustainable Development Goals</a:t>
            </a:r>
            <a:endParaRPr lang="fr-FR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2729C7-DAC8-6342-BC09-B628880E9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29" y="4344757"/>
            <a:ext cx="1337883" cy="182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7D66EA4-2967-9E65-557E-F6E4732752F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BB7817-07B7-A3FC-5DD6-3F2D6E83A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207008"/>
            <a:ext cx="5986472" cy="52669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15FBEB7-2F55-F044-524D-1A1BC5DEA7EB}"/>
              </a:ext>
            </a:extLst>
          </p:cNvPr>
          <p:cNvSpPr txBox="1"/>
          <p:nvPr/>
        </p:nvSpPr>
        <p:spPr>
          <a:xfrm>
            <a:off x="201168" y="6250925"/>
            <a:ext cx="254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00457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PIARC and DFID report, 2016</a:t>
            </a:r>
          </a:p>
        </p:txBody>
      </p:sp>
    </p:spTree>
    <p:extLst>
      <p:ext uri="{BB962C8B-B14F-4D97-AF65-F5344CB8AC3E}">
        <p14:creationId xmlns:p14="http://schemas.microsoft.com/office/powerpoint/2010/main" val="33002369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27th World Road Congress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fr-FR" sz="2400" dirty="0"/>
              <a:t>2 – 6 October 2023</a:t>
            </a:r>
            <a:br>
              <a:rPr lang="en-US" sz="1800" dirty="0"/>
            </a:b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524000"/>
            <a:ext cx="9437560" cy="4560888"/>
          </a:xfrm>
        </p:spPr>
        <p:txBody>
          <a:bodyPr/>
          <a:lstStyle/>
          <a:p>
            <a:r>
              <a:rPr lang="fr-FR" b="1" dirty="0">
                <a:solidFill>
                  <a:srgbClr val="ED9D00"/>
                </a:solidFill>
              </a:rPr>
              <a:t>Very </a:t>
            </a:r>
            <a:r>
              <a:rPr lang="fr-FR" b="1" dirty="0" err="1">
                <a:solidFill>
                  <a:srgbClr val="ED9D00"/>
                </a:solidFill>
              </a:rPr>
              <a:t>rich</a:t>
            </a:r>
            <a:r>
              <a:rPr lang="fr-FR" b="1" dirty="0">
                <a:solidFill>
                  <a:srgbClr val="ED9D00"/>
                </a:solidFill>
              </a:rPr>
              <a:t> </a:t>
            </a:r>
            <a:r>
              <a:rPr lang="fr-FR" b="1" dirty="0" err="1">
                <a:solidFill>
                  <a:srgbClr val="ED9D00"/>
                </a:solidFill>
              </a:rPr>
              <a:t>technical</a:t>
            </a:r>
            <a:r>
              <a:rPr lang="fr-FR" b="1" dirty="0">
                <a:solidFill>
                  <a:srgbClr val="ED9D00"/>
                </a:solidFill>
              </a:rPr>
              <a:t> Content:</a:t>
            </a:r>
            <a:endParaRPr lang="en-US" b="1" dirty="0">
              <a:solidFill>
                <a:srgbClr val="ED9D00"/>
              </a:solidFill>
            </a:endParaRPr>
          </a:p>
          <a:p>
            <a:pPr lvl="1"/>
            <a:r>
              <a:rPr lang="fr-FR" dirty="0" err="1"/>
              <a:t>Ministerial</a:t>
            </a:r>
            <a:r>
              <a:rPr lang="fr-FR" dirty="0"/>
              <a:t> session</a:t>
            </a:r>
          </a:p>
          <a:p>
            <a:pPr lvl="1"/>
            <a:r>
              <a:rPr lang="fr-FR" dirty="0"/>
              <a:t>All </a:t>
            </a:r>
            <a:r>
              <a:rPr lang="fr-FR" dirty="0" err="1"/>
              <a:t>our</a:t>
            </a:r>
            <a:r>
              <a:rPr lang="fr-FR" dirty="0"/>
              <a:t> 25 </a:t>
            </a:r>
            <a:r>
              <a:rPr lang="fr-FR" dirty="0" err="1"/>
              <a:t>Committees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work</a:t>
            </a:r>
            <a:endParaRPr lang="fr-FR" dirty="0"/>
          </a:p>
          <a:p>
            <a:pPr lvl="1"/>
            <a:r>
              <a:rPr lang="fr-FR" dirty="0"/>
              <a:t>Papers </a:t>
            </a:r>
            <a:r>
              <a:rPr lang="fr-FR" dirty="0" err="1"/>
              <a:t>from</a:t>
            </a:r>
            <a:r>
              <a:rPr lang="fr-FR" dirty="0"/>
              <a:t> the call for </a:t>
            </a:r>
            <a:r>
              <a:rPr lang="fr-FR" dirty="0" err="1"/>
              <a:t>papers</a:t>
            </a:r>
            <a:r>
              <a:rPr lang="fr-FR" dirty="0"/>
              <a:t> on 49 topics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presented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(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received</a:t>
            </a:r>
            <a:r>
              <a:rPr lang="fr-FR" dirty="0"/>
              <a:t> 766 abstracts)</a:t>
            </a:r>
          </a:p>
          <a:p>
            <a:pPr lvl="1"/>
            <a:r>
              <a:rPr lang="fr-FR" dirty="0" err="1"/>
              <a:t>Foresight</a:t>
            </a:r>
            <a:r>
              <a:rPr lang="fr-FR" dirty="0"/>
              <a:t> Sessions with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partner</a:t>
            </a:r>
            <a:r>
              <a:rPr lang="fr-FR" dirty="0"/>
              <a:t> organisations</a:t>
            </a:r>
            <a:endParaRPr lang="fr-FR" b="1" dirty="0"/>
          </a:p>
          <a:p>
            <a:r>
              <a:rPr lang="en-US" b="1" dirty="0">
                <a:solidFill>
                  <a:srgbClr val="ED9D00"/>
                </a:solidFill>
              </a:rPr>
              <a:t>Great opportunity to:</a:t>
            </a:r>
          </a:p>
          <a:p>
            <a:pPr lvl="1"/>
            <a:r>
              <a:rPr lang="en-US" dirty="0"/>
              <a:t>Present your work with a national pavilion</a:t>
            </a:r>
          </a:p>
          <a:p>
            <a:pPr lvl="1"/>
            <a:r>
              <a:rPr lang="en-US" dirty="0"/>
              <a:t>Engage with ministries, with experts, with industry…</a:t>
            </a:r>
          </a:p>
          <a:p>
            <a:pPr lvl="1"/>
            <a:r>
              <a:rPr lang="en-US" dirty="0"/>
              <a:t>Learn more about PIARC outputs</a:t>
            </a:r>
          </a:p>
          <a:p>
            <a:pPr lvl="1"/>
            <a:r>
              <a:rPr lang="en-US" dirty="0"/>
              <a:t>Discuss new ideas</a:t>
            </a:r>
          </a:p>
          <a:p>
            <a:pPr marL="0" indent="0">
              <a:buNone/>
            </a:pPr>
            <a:r>
              <a:rPr lang="en-US" sz="2200" i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https://www.piarc.org/en/activities/World-Road-Congresses-World-Road-Association/XXVII-World-Road-Congress-Prague-2023</a:t>
            </a:r>
            <a:endParaRPr lang="en-US" sz="22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World Road Congress Prague 2023 - PIARC (World Road Association)">
            <a:extLst>
              <a:ext uri="{FF2B5EF4-FFF2-40B4-BE49-F238E27FC236}">
                <a16:creationId xmlns:a16="http://schemas.microsoft.com/office/drawing/2014/main" id="{B97097DC-97A8-4E5F-B3E4-2316A09C8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744" y="667201"/>
            <a:ext cx="2487994" cy="218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99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Next PIARC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Congresses</a:t>
            </a:r>
            <a:br>
              <a:rPr lang="fr-FR" dirty="0">
                <a:latin typeface="Arial Narrow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3213" y="1546529"/>
            <a:ext cx="11093450" cy="400811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17th </a:t>
            </a:r>
            <a:r>
              <a:rPr lang="en-US" b="1" dirty="0"/>
              <a:t>World Winter Service Congress</a:t>
            </a:r>
            <a:endParaRPr lang="fr-FR" b="1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Chambéry, France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February</a:t>
            </a:r>
            <a:r>
              <a:rPr lang="fr-FR" dirty="0">
                <a:latin typeface="Arial Narrow"/>
                <a:cs typeface="Arial Narrow"/>
              </a:rPr>
              <a:t> 2026</a:t>
            </a: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pPr marL="457200" lvl="1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28th World Road Congress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Call for </a:t>
            </a:r>
            <a:r>
              <a:rPr lang="fr-FR" dirty="0" err="1">
                <a:latin typeface="Arial Narrow"/>
                <a:cs typeface="Arial Narrow"/>
              </a:rPr>
              <a:t>candidacies</a:t>
            </a:r>
            <a:r>
              <a:rPr lang="fr-FR" dirty="0">
                <a:latin typeface="Arial Narrow"/>
                <a:cs typeface="Arial Narrow"/>
              </a:rPr>
              <a:t> </a:t>
            </a:r>
            <a:r>
              <a:rPr lang="fr-FR" dirty="0" err="1">
                <a:latin typeface="Arial Narrow"/>
                <a:cs typeface="Arial Narrow"/>
              </a:rPr>
              <a:t>will</a:t>
            </a:r>
            <a:r>
              <a:rPr lang="fr-FR" dirty="0">
                <a:latin typeface="Arial Narrow"/>
                <a:cs typeface="Arial Narrow"/>
              </a:rPr>
              <a:t> </a:t>
            </a:r>
            <a:r>
              <a:rPr lang="fr-FR" dirty="0" err="1">
                <a:latin typeface="Arial Narrow"/>
                <a:cs typeface="Arial Narrow"/>
              </a:rPr>
              <a:t>be</a:t>
            </a:r>
            <a:r>
              <a:rPr lang="fr-FR" dirty="0">
                <a:latin typeface="Arial Narrow"/>
                <a:cs typeface="Arial Narrow"/>
              </a:rPr>
              <a:t> </a:t>
            </a:r>
            <a:r>
              <a:rPr lang="fr-FR" dirty="0" err="1">
                <a:latin typeface="Arial Narrow"/>
                <a:cs typeface="Arial Narrow"/>
              </a:rPr>
              <a:t>published</a:t>
            </a:r>
            <a:r>
              <a:rPr lang="fr-FR" dirty="0">
                <a:latin typeface="Arial Narrow"/>
                <a:cs typeface="Arial Narrow"/>
              </a:rPr>
              <a:t> in </a:t>
            </a:r>
            <a:r>
              <a:rPr lang="fr-FR" dirty="0" err="1">
                <a:latin typeface="Arial Narrow"/>
                <a:cs typeface="Arial Narrow"/>
              </a:rPr>
              <a:t>January</a:t>
            </a:r>
            <a:r>
              <a:rPr lang="fr-FR" dirty="0">
                <a:latin typeface="Arial Narrow"/>
                <a:cs typeface="Arial Narrow"/>
              </a:rPr>
              <a:t> 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C820C8E-3058-BAC3-D0E7-5DA67E009E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43055" y="1303361"/>
            <a:ext cx="1987205" cy="166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1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3F4F2CA-9F16-4AC5-95BA-E35A696AD0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231EB-5D96-4209-BC86-A1EFF89BC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 Narrow"/>
                <a:cs typeface="Arial Narrow"/>
              </a:rPr>
              <a:t>PIARC Strategic Plan 2020 - 2023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142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Role of the Strategic Plan</a:t>
            </a:r>
            <a:br>
              <a:rPr lang="fr-FR" dirty="0">
                <a:latin typeface="Arial Narrow"/>
                <a:cs typeface="Arial Narrow"/>
              </a:rPr>
            </a:br>
            <a:br>
              <a:rPr lang="en-US" altLang="en-US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dirty="0">
                <a:solidFill>
                  <a:srgbClr val="ED9D00"/>
                </a:solidFill>
                <a:hlinkClick r:id="rId2" tooltip="PIARC Strategic Plan 2020-20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Strategic Plan</a:t>
            </a:r>
            <a:r>
              <a:rPr lang="en-US" b="1" dirty="0"/>
              <a:t> guides the activities of PIARC over a 4-year cycle.</a:t>
            </a:r>
          </a:p>
          <a:p>
            <a:endParaRPr lang="en-US" b="1" dirty="0"/>
          </a:p>
          <a:p>
            <a:r>
              <a:rPr lang="en-US" b="1" dirty="0"/>
              <a:t>In particular, it:</a:t>
            </a:r>
          </a:p>
          <a:p>
            <a:pPr lvl="1"/>
            <a:r>
              <a:rPr lang="en-US" dirty="0"/>
              <a:t>Identifies what are the priority issues for PIARC members</a:t>
            </a:r>
          </a:p>
          <a:p>
            <a:pPr lvl="1"/>
            <a:r>
              <a:rPr lang="en-US" dirty="0"/>
              <a:t>Establishes Committees and Task Forces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2489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Development of the Strategic Plan</a:t>
            </a:r>
            <a:br>
              <a:rPr lang="fr-FR" dirty="0">
                <a:latin typeface="Arial Narrow"/>
                <a:cs typeface="Arial Narrow"/>
              </a:rPr>
            </a:br>
            <a:br>
              <a:rPr lang="en-US" altLang="en-US" dirty="0">
                <a:latin typeface="Arial Narrow"/>
                <a:ea typeface="ＭＳ Ｐゴシック" pitchFamily="34" charset="-128"/>
                <a:cs typeface="Arial Narrow"/>
              </a:rPr>
            </a:b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process involved several steps of consultation:</a:t>
            </a:r>
          </a:p>
          <a:p>
            <a:r>
              <a:rPr lang="en-US" b="1" dirty="0"/>
              <a:t>Internally: </a:t>
            </a:r>
            <a:r>
              <a:rPr lang="en-US" dirty="0"/>
              <a:t>First Delegates, National Committees and Technical bodies, Low and Middle income countries.</a:t>
            </a:r>
          </a:p>
          <a:p>
            <a:r>
              <a:rPr lang="en-US" b="1" dirty="0"/>
              <a:t>Externally: </a:t>
            </a:r>
            <a:r>
              <a:rPr lang="en-US" dirty="0"/>
              <a:t>Advisory group – Workshop, Interviews with external stakeholders.</a:t>
            </a:r>
          </a:p>
          <a:p>
            <a:r>
              <a:rPr lang="en-US" b="1" dirty="0"/>
              <a:t>New STCs, Chairs and Secretaries </a:t>
            </a:r>
            <a:r>
              <a:rPr lang="en-US" dirty="0"/>
              <a:t>were consulted too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The next Plan, covering 2024-2027, is under development</a:t>
            </a:r>
          </a:p>
          <a:p>
            <a:pPr lvl="1"/>
            <a:r>
              <a:rPr lang="en-US" dirty="0"/>
              <a:t>Focus on resilience, road safety, digitalization, decarbonization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055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835AC-DFA8-4240-9B2A-7DE23931B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Goals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7A968E-9D20-471E-BE85-1A6F27BB47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337051"/>
            <a:ext cx="11274344" cy="5116911"/>
          </a:xfrm>
        </p:spPr>
        <p:txBody>
          <a:bodyPr/>
          <a:lstStyle/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Increase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flexibility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attend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PIARC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members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’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needs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in a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quick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changing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world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b="1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Produce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more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useful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and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frequent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outcomes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give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more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visibility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PIARC, and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make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it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more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relevant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Improve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quality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of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outcomes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, so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that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PIARC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continues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be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recognized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for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producing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valuable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road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related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products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Ensure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a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diversified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and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value-added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production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of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outcomes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improve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PIARC’s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portfolio and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extend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its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scope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a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wider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audience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  <a:b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</a:br>
            <a:endParaRPr lang="es-ES" sz="2400" dirty="0">
              <a:solidFill>
                <a:srgbClr val="154576"/>
              </a:solidFill>
              <a:ea typeface="MS PGothic" panose="020B0600070205080204" pitchFamily="34" charset="-128"/>
            </a:endParaRPr>
          </a:p>
          <a:p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Overcome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the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“silo concept”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among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Technical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Bodies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achieve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a 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more integral and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interconnected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knowledge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, and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to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dirty="0" err="1">
                <a:solidFill>
                  <a:srgbClr val="154576"/>
                </a:solidFill>
                <a:ea typeface="MS PGothic" panose="020B0600070205080204" pitchFamily="34" charset="-128"/>
              </a:rPr>
              <a:t>add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cross-cutting</a:t>
            </a:r>
            <a:r>
              <a:rPr lang="es-ES" sz="2400" b="1" dirty="0">
                <a:solidFill>
                  <a:srgbClr val="154576"/>
                </a:solidFill>
                <a:ea typeface="MS PGothic" panose="020B0600070205080204" pitchFamily="34" charset="-128"/>
              </a:rPr>
              <a:t> </a:t>
            </a:r>
            <a:r>
              <a:rPr lang="es-ES" sz="2400" b="1" dirty="0" err="1">
                <a:solidFill>
                  <a:srgbClr val="154576"/>
                </a:solidFill>
                <a:ea typeface="MS PGothic" panose="020B0600070205080204" pitchFamily="34" charset="-128"/>
              </a:rPr>
              <a:t>issues</a:t>
            </a:r>
            <a:r>
              <a:rPr lang="es-ES" sz="2400" dirty="0">
                <a:solidFill>
                  <a:srgbClr val="154576"/>
                </a:solidFill>
                <a:ea typeface="MS PGothic" panose="020B0600070205080204" pitchFamily="34" charset="-128"/>
              </a:rPr>
              <a:t>.</a:t>
            </a:r>
          </a:p>
          <a:p>
            <a:pPr marL="0" indent="0">
              <a:buNone/>
            </a:pP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764778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Key horizontal issues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Climate</a:t>
            </a:r>
            <a:r>
              <a:rPr lang="fr-FR" b="1" dirty="0">
                <a:latin typeface="Arial Narrow"/>
                <a:ea typeface="ＭＳ Ｐゴシック" panose="020B0600070205080204" pitchFamily="34" charset="-128"/>
              </a:rPr>
              <a:t> change</a:t>
            </a:r>
            <a:endParaRPr lang="es-ES" b="1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Resilience</a:t>
            </a:r>
            <a:endParaRPr lang="fr-FR" b="1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fr-FR" b="1" dirty="0">
                <a:latin typeface="Arial Narrow"/>
                <a:ea typeface="ＭＳ Ｐゴシック" panose="020B0600070205080204" pitchFamily="34" charset="-128"/>
              </a:rPr>
              <a:t>Road </a:t>
            </a:r>
            <a:r>
              <a:rPr lang="fr-FR" b="1" dirty="0" err="1">
                <a:latin typeface="Arial Narrow"/>
                <a:ea typeface="ＭＳ Ｐゴシック" panose="020B0600070205080204" pitchFamily="34" charset="-128"/>
              </a:rPr>
              <a:t>safety</a:t>
            </a:r>
            <a:endParaRPr lang="fr-FR" b="1" dirty="0">
              <a:latin typeface="Arial Narrow"/>
              <a:ea typeface="ＭＳ Ｐゴシック" panose="020B0600070205080204" pitchFamily="34" charset="-128"/>
            </a:endParaRPr>
          </a:p>
          <a:p>
            <a:endParaRPr lang="en-US" dirty="0">
              <a:latin typeface="Arial Narrow"/>
              <a:ea typeface="ＭＳ Ｐゴシック" panose="020B0600070205080204" pitchFamily="34" charset="-128"/>
            </a:endParaRPr>
          </a:p>
          <a:p>
            <a:r>
              <a:rPr lang="en-US" dirty="0">
                <a:latin typeface="Arial Narrow"/>
                <a:ea typeface="ＭＳ Ｐゴシック" panose="020B0600070205080204" pitchFamily="34" charset="-128"/>
              </a:rPr>
              <a:t>Our Plan reflects mega-trends, including those that go beyond roads </a:t>
            </a:r>
          </a:p>
          <a:p>
            <a:r>
              <a:rPr lang="en-US" dirty="0">
                <a:latin typeface="Arial Narrow"/>
                <a:ea typeface="ＭＳ Ｐゴシック" panose="020B0600070205080204" pitchFamily="34" charset="-128"/>
              </a:rPr>
              <a:t>It also places roads in the context of the global transport system </a:t>
            </a:r>
          </a:p>
          <a:p>
            <a:pPr marL="0" indent="0">
              <a:buNone/>
            </a:pPr>
            <a:endParaRPr lang="fr-FR" b="1" dirty="0">
              <a:latin typeface="Arial Narrow"/>
              <a:cs typeface="Arial Narrow"/>
            </a:endParaRP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8475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7D249-7FC2-48F9-90A6-3FDCAF6E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4" y="607075"/>
            <a:ext cx="11486250" cy="1325563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Technical Committees 2020 – 2023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graphicFrame>
        <p:nvGraphicFramePr>
          <p:cNvPr id="7" name="Tabla 1">
            <a:extLst>
              <a:ext uri="{FF2B5EF4-FFF2-40B4-BE49-F238E27FC236}">
                <a16:creationId xmlns:a16="http://schemas.microsoft.com/office/drawing/2014/main" id="{CE0BCB58-99FA-4B54-8B7E-18F2A604162A}"/>
              </a:ext>
            </a:extLst>
          </p:cNvPr>
          <p:cNvGraphicFramePr>
            <a:graphicFrameLocks noGrp="1"/>
          </p:cNvGraphicFramePr>
          <p:nvPr/>
        </p:nvGraphicFramePr>
        <p:xfrm>
          <a:off x="665825" y="1490575"/>
          <a:ext cx="10910657" cy="5219817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2897396">
                  <a:extLst>
                    <a:ext uri="{9D8B030D-6E8A-4147-A177-3AD203B41FA5}">
                      <a16:colId xmlns:a16="http://schemas.microsoft.com/office/drawing/2014/main" val="43781061"/>
                    </a:ext>
                  </a:extLst>
                </a:gridCol>
                <a:gridCol w="2936400">
                  <a:extLst>
                    <a:ext uri="{9D8B030D-6E8A-4147-A177-3AD203B41FA5}">
                      <a16:colId xmlns:a16="http://schemas.microsoft.com/office/drawing/2014/main" val="2867384229"/>
                    </a:ext>
                  </a:extLst>
                </a:gridCol>
                <a:gridCol w="2620166">
                  <a:extLst>
                    <a:ext uri="{9D8B030D-6E8A-4147-A177-3AD203B41FA5}">
                      <a16:colId xmlns:a16="http://schemas.microsoft.com/office/drawing/2014/main" val="3214646214"/>
                    </a:ext>
                  </a:extLst>
                </a:gridCol>
                <a:gridCol w="2456695">
                  <a:extLst>
                    <a:ext uri="{9D8B030D-6E8A-4147-A177-3AD203B41FA5}">
                      <a16:colId xmlns:a16="http://schemas.microsoft.com/office/drawing/2014/main" val="352219293"/>
                    </a:ext>
                  </a:extLst>
                </a:gridCol>
              </a:tblGrid>
              <a:tr h="381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1. Road Administration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2. Mobility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3. Safety and Sustainability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500" dirty="0">
                          <a:effectLst/>
                        </a:rPr>
                        <a:t>4. Resilient Infrastructure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3110052"/>
                  </a:ext>
                </a:extLst>
              </a:tr>
              <a:tr h="3860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1.1 Performance of Transport Administrations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2.1 Mobility in Urban Areas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3.1 Road Safety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4.1 Pavements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837354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1.2 Planning Road Infrastructure and Transport to Economic and Social Development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2.2 Accessibility and Mobility in Rural Areas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3.2 Winter Service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4.2 Bridges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303486"/>
                  </a:ext>
                </a:extLst>
              </a:tr>
              <a:tr h="3342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1.3 Finance and Procurement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2.3 Freight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3.3 Asset Management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4.3 Earthworks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298219"/>
                  </a:ext>
                </a:extLst>
              </a:tr>
              <a:tr h="579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TC 1.4 Climate change and resilience of Road Network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TC 2.4 Road Network Operation/ITS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3.4 Environmental Sustainability in Road Infrastructure and Transport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TC 4.4 Tunnels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72847"/>
                  </a:ext>
                </a:extLst>
              </a:tr>
              <a:tr h="339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TC 1.5 Disaster management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700" b="1" dirty="0"/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700" b="1" dirty="0"/>
                    </a:p>
                  </a:txBody>
                  <a:tcPr marL="89008" marR="89008" marT="44504" marB="445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411877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kern="1200" dirty="0"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 1.1 Well-Prepared Projects</a:t>
                      </a:r>
                      <a:endParaRPr lang="es-ES" sz="1300" b="1" kern="1200" dirty="0">
                        <a:solidFill>
                          <a:srgbClr val="00457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US" sz="1300" b="1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TF 2.1 New mobility and its impact on road infrastructure and Transport</a:t>
                      </a: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TF 3.1 Road Infrastructure and Transport Security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TF 4.1 Road Design Standards</a:t>
                      </a:r>
                      <a:endParaRPr lang="es-ES" sz="1300" b="1" i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303"/>
                  </a:ext>
                </a:extLst>
              </a:tr>
              <a:tr h="668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0" dirty="0">
                          <a:solidFill>
                            <a:srgbClr val="00457C"/>
                          </a:solidFill>
                          <a:effectLst/>
                        </a:rPr>
                        <a:t>(TF 1.2 HDM-4)</a:t>
                      </a:r>
                      <a:endParaRPr lang="es-ES" sz="1300" b="0" dirty="0">
                        <a:solidFill>
                          <a:srgbClr val="00457C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solidFill>
                            <a:srgbClr val="00457C"/>
                          </a:solidFill>
                          <a:effectLst/>
                        </a:rPr>
                        <a:t> 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US" sz="1300" b="1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</a:rPr>
                        <a:t>TF 2.2 Electric Road Systems</a:t>
                      </a: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b="1" dirty="0">
                          <a:effectLst/>
                        </a:rPr>
                        <a:t> </a:t>
                      </a: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69164"/>
                  </a:ext>
                </a:extLst>
              </a:tr>
              <a:tr h="4699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r>
                        <a:rPr lang="en-US" sz="1300" b="1" kern="1200" dirty="0">
                          <a:ln>
                            <a:noFill/>
                          </a:ln>
                          <a:solidFill>
                            <a:srgbClr val="00457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TF 1.3 Well-Prepared Projects in LMICs</a:t>
                      </a:r>
                      <a:endParaRPr lang="es-ES" sz="1500" b="1" dirty="0"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62025" algn="l"/>
                        </a:tabLst>
                        <a:defRPr/>
                      </a:pPr>
                      <a:endParaRPr lang="es-ES" sz="1300" b="1" i="1" dirty="0">
                        <a:ln>
                          <a:noFill/>
                        </a:ln>
                        <a:solidFill>
                          <a:srgbClr val="00457C"/>
                        </a:solidFill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endParaRPr lang="es-ES" sz="1500" b="1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71793" marR="717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896585"/>
                  </a:ext>
                </a:extLst>
              </a:tr>
              <a:tr h="27817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dirty="0">
                          <a:effectLst/>
                        </a:rPr>
                        <a:t>Terminology Committee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4691" marR="84691" marT="42346" marB="42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73824"/>
                  </a:ext>
                </a:extLst>
              </a:tr>
              <a:tr h="27552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n-US" sz="1300" dirty="0">
                          <a:effectLst/>
                        </a:rPr>
                        <a:t>Road Statistics Committee</a:t>
                      </a:r>
                      <a:endParaRPr lang="es-ES" sz="1500" dirty="0">
                        <a:effectLst/>
                        <a:latin typeface="Arial Narrow" panose="020B0606020202030204" pitchFamily="34" charset="0"/>
                        <a:ea typeface="Yu Mincho"/>
                        <a:cs typeface="Times New Roman" panose="02020603050405020304" pitchFamily="18" charset="0"/>
                      </a:endParaRPr>
                    </a:p>
                  </a:txBody>
                  <a:tcPr marL="84691" marR="84691" marT="42346" marB="423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3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7033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A7D701F-61C8-C6E3-CF0E-F05128AC4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1EDC370-01E7-2FDF-7012-1318EE8A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Some</a:t>
            </a:r>
            <a:r>
              <a:rPr lang="fr-FR" dirty="0"/>
              <a:t> organisation directions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F5D586D-A126-D1AB-66E2-EADE29538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688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and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LMICs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15290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PIARC </a:t>
            </a:r>
            <a:r>
              <a:rPr lang="fr-FR" b="1" dirty="0" err="1">
                <a:latin typeface="Arial Narrow"/>
                <a:cs typeface="Arial Narrow"/>
              </a:rPr>
              <a:t>covers</a:t>
            </a:r>
            <a:r>
              <a:rPr lang="fr-FR" b="1" dirty="0">
                <a:latin typeface="Arial Narrow"/>
                <a:cs typeface="Arial Narrow"/>
              </a:rPr>
              <a:t> High </a:t>
            </a:r>
            <a:r>
              <a:rPr lang="fr-FR" b="1" dirty="0" err="1">
                <a:latin typeface="Arial Narrow"/>
                <a:cs typeface="Arial Narrow"/>
              </a:rPr>
              <a:t>Income</a:t>
            </a:r>
            <a:r>
              <a:rPr lang="fr-FR" b="1" dirty="0">
                <a:latin typeface="Arial Narrow"/>
                <a:cs typeface="Arial Narrow"/>
              </a:rPr>
              <a:t> Countries as </a:t>
            </a:r>
            <a:r>
              <a:rPr lang="fr-FR" b="1" dirty="0" err="1">
                <a:latin typeface="Arial Narrow"/>
                <a:cs typeface="Arial Narrow"/>
              </a:rPr>
              <a:t>well</a:t>
            </a:r>
            <a:r>
              <a:rPr lang="fr-FR" b="1" dirty="0">
                <a:latin typeface="Arial Narrow"/>
                <a:cs typeface="Arial Narrow"/>
              </a:rPr>
              <a:t> as Low and Middle-</a:t>
            </a:r>
            <a:r>
              <a:rPr lang="fr-FR" b="1" dirty="0" err="1">
                <a:latin typeface="Arial Narrow"/>
                <a:cs typeface="Arial Narrow"/>
              </a:rPr>
              <a:t>Income</a:t>
            </a:r>
            <a:r>
              <a:rPr lang="fr-FR" b="1" dirty="0">
                <a:latin typeface="Arial Narrow"/>
                <a:cs typeface="Arial Narrow"/>
              </a:rPr>
              <a:t> Countries</a:t>
            </a:r>
          </a:p>
          <a:p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 err="1">
                <a:latin typeface="Arial Narrow"/>
                <a:cs typeface="Arial Narrow"/>
              </a:rPr>
              <a:t>We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take</a:t>
            </a:r>
            <a:r>
              <a:rPr lang="fr-FR" b="1" dirty="0">
                <a:latin typeface="Arial Narrow"/>
                <a:cs typeface="Arial Narrow"/>
              </a:rPr>
              <a:t> care to </a:t>
            </a:r>
            <a:r>
              <a:rPr lang="fr-FR" b="1" dirty="0" err="1">
                <a:latin typeface="Arial Narrow"/>
                <a:cs typeface="Arial Narrow"/>
              </a:rPr>
              <a:t>include</a:t>
            </a:r>
            <a:r>
              <a:rPr lang="fr-FR" b="1" dirty="0">
                <a:latin typeface="Arial Narrow"/>
                <a:cs typeface="Arial Narrow"/>
              </a:rPr>
              <a:t> LMIC-</a:t>
            </a:r>
            <a:r>
              <a:rPr lang="fr-FR" b="1" dirty="0" err="1">
                <a:latin typeface="Arial Narrow"/>
                <a:cs typeface="Arial Narrow"/>
              </a:rPr>
              <a:t>specific</a:t>
            </a:r>
            <a:r>
              <a:rPr lang="fr-FR" b="1" dirty="0">
                <a:latin typeface="Arial Narrow"/>
                <a:cs typeface="Arial Narrow"/>
              </a:rPr>
              <a:t> topics in the </a:t>
            </a:r>
            <a:r>
              <a:rPr lang="fr-FR" b="1" dirty="0" err="1">
                <a:latin typeface="Arial Narrow"/>
                <a:cs typeface="Arial Narrow"/>
              </a:rPr>
              <a:t>work</a:t>
            </a:r>
            <a:r>
              <a:rPr lang="fr-FR" b="1" dirty="0">
                <a:latin typeface="Arial Narrow"/>
                <a:cs typeface="Arial Narrow"/>
              </a:rPr>
              <a:t> of </a:t>
            </a:r>
            <a:r>
              <a:rPr lang="fr-FR" b="1" dirty="0" err="1">
                <a:latin typeface="Arial Narrow"/>
                <a:cs typeface="Arial Narrow"/>
              </a:rPr>
              <a:t>our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Committees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 err="1">
                <a:latin typeface="Arial Narrow"/>
                <a:cs typeface="Arial Narrow"/>
              </a:rPr>
              <a:t>HICs</a:t>
            </a:r>
            <a:r>
              <a:rPr lang="fr-FR" b="1" dirty="0">
                <a:latin typeface="Arial Narrow"/>
                <a:cs typeface="Arial Narrow"/>
              </a:rPr>
              <a:t> as </a:t>
            </a:r>
            <a:r>
              <a:rPr lang="fr-FR" b="1" dirty="0" err="1">
                <a:latin typeface="Arial Narrow"/>
                <a:cs typeface="Arial Narrow"/>
              </a:rPr>
              <a:t>well</a:t>
            </a:r>
            <a:r>
              <a:rPr lang="fr-FR" b="1" dirty="0">
                <a:latin typeface="Arial Narrow"/>
                <a:cs typeface="Arial Narrow"/>
              </a:rPr>
              <a:t> as </a:t>
            </a:r>
            <a:r>
              <a:rPr lang="fr-FR" b="1" dirty="0" err="1">
                <a:latin typeface="Arial Narrow"/>
                <a:cs typeface="Arial Narrow"/>
              </a:rPr>
              <a:t>LMICs</a:t>
            </a:r>
            <a:r>
              <a:rPr lang="fr-FR" b="1" dirty="0">
                <a:latin typeface="Arial Narrow"/>
                <a:cs typeface="Arial Narrow"/>
              </a:rPr>
              <a:t> are </a:t>
            </a:r>
            <a:r>
              <a:rPr lang="fr-FR" b="1" dirty="0" err="1">
                <a:latin typeface="Arial Narrow"/>
                <a:cs typeface="Arial Narrow"/>
              </a:rPr>
              <a:t>represented</a:t>
            </a:r>
            <a:r>
              <a:rPr lang="fr-FR" b="1" dirty="0">
                <a:latin typeface="Arial Narrow"/>
                <a:cs typeface="Arial Narrow"/>
              </a:rPr>
              <a:t> on </a:t>
            </a:r>
            <a:r>
              <a:rPr lang="fr-FR" b="1" dirty="0" err="1">
                <a:latin typeface="Arial Narrow"/>
                <a:cs typeface="Arial Narrow"/>
              </a:rPr>
              <a:t>our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decision-making</a:t>
            </a:r>
            <a:r>
              <a:rPr lang="fr-FR" b="1" dirty="0">
                <a:latin typeface="Arial Narrow"/>
                <a:cs typeface="Arial Narrow"/>
              </a:rPr>
              <a:t> bodies</a:t>
            </a:r>
          </a:p>
          <a:p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>
                <a:latin typeface="Arial Narrow"/>
                <a:cs typeface="Arial Narrow"/>
              </a:rPr>
              <a:t>Support </a:t>
            </a:r>
            <a:r>
              <a:rPr lang="fr-FR" b="1" dirty="0" err="1">
                <a:latin typeface="Arial Narrow"/>
                <a:cs typeface="Arial Narrow"/>
              </a:rPr>
              <a:t>mechanisms</a:t>
            </a:r>
            <a:r>
              <a:rPr lang="fr-FR" b="1" dirty="0">
                <a:latin typeface="Arial Narrow"/>
                <a:cs typeface="Arial Narrow"/>
              </a:rPr>
              <a:t> are </a:t>
            </a:r>
            <a:r>
              <a:rPr lang="fr-FR" b="1" dirty="0" err="1">
                <a:latin typeface="Arial Narrow"/>
                <a:cs typeface="Arial Narrow"/>
              </a:rPr>
              <a:t>available</a:t>
            </a:r>
            <a:r>
              <a:rPr lang="fr-FR" b="1" dirty="0"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Special </a:t>
            </a:r>
            <a:r>
              <a:rPr lang="fr-FR" dirty="0" err="1">
                <a:latin typeface="Arial Narrow"/>
                <a:cs typeface="Arial Narrow"/>
              </a:rPr>
              <a:t>fund</a:t>
            </a:r>
            <a:r>
              <a:rPr lang="fr-FR" dirty="0">
                <a:latin typeface="Arial Narrow"/>
                <a:cs typeface="Arial Narrow"/>
              </a:rPr>
              <a:t> to cover part of the </a:t>
            </a:r>
            <a:r>
              <a:rPr lang="fr-FR" dirty="0" err="1">
                <a:latin typeface="Arial Narrow"/>
                <a:cs typeface="Arial Narrow"/>
              </a:rPr>
              <a:t>travel</a:t>
            </a:r>
            <a:r>
              <a:rPr lang="fr-FR" dirty="0">
                <a:latin typeface="Arial Narrow"/>
                <a:cs typeface="Arial Narrow"/>
              </a:rPr>
              <a:t> </a:t>
            </a:r>
            <a:r>
              <a:rPr lang="fr-FR" dirty="0" err="1">
                <a:latin typeface="Arial Narrow"/>
                <a:cs typeface="Arial Narrow"/>
              </a:rPr>
              <a:t>expenses</a:t>
            </a:r>
            <a:r>
              <a:rPr lang="fr-FR" dirty="0">
                <a:latin typeface="Arial Narrow"/>
                <a:cs typeface="Arial Narrow"/>
              </a:rPr>
              <a:t> of experts to PIARC </a:t>
            </a:r>
            <a:r>
              <a:rPr lang="fr-FR" dirty="0" err="1">
                <a:latin typeface="Arial Narrow"/>
                <a:cs typeface="Arial Narrow"/>
              </a:rPr>
              <a:t>events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 err="1">
                <a:latin typeface="Arial Narrow"/>
                <a:cs typeface="Arial Narrow"/>
              </a:rPr>
              <a:t>Funding</a:t>
            </a:r>
            <a:r>
              <a:rPr lang="fr-FR" dirty="0">
                <a:latin typeface="Arial Narrow"/>
                <a:cs typeface="Arial Narrow"/>
              </a:rPr>
              <a:t> for PIARC </a:t>
            </a:r>
            <a:r>
              <a:rPr lang="fr-FR" dirty="0" err="1">
                <a:latin typeface="Arial Narrow"/>
                <a:cs typeface="Arial Narrow"/>
              </a:rPr>
              <a:t>seminars</a:t>
            </a:r>
            <a:r>
              <a:rPr lang="fr-FR" dirty="0">
                <a:latin typeface="Arial Narrow"/>
                <a:cs typeface="Arial Narrow"/>
              </a:rPr>
              <a:t> in </a:t>
            </a:r>
            <a:r>
              <a:rPr lang="fr-FR" dirty="0" err="1">
                <a:latin typeface="Arial Narrow"/>
                <a:cs typeface="Arial Narrow"/>
              </a:rPr>
              <a:t>LMICs</a:t>
            </a:r>
            <a:endParaRPr lang="fr-FR" dirty="0">
              <a:latin typeface="Arial Narrow"/>
              <a:cs typeface="Arial Narrow"/>
            </a:endParaRPr>
          </a:p>
          <a:p>
            <a:pPr lvl="1"/>
            <a:endParaRPr lang="fr-FR" b="1" dirty="0">
              <a:latin typeface="Arial Narrow"/>
              <a:cs typeface="Arial Narrow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1507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34A682D-3F6D-42FE-ACE4-10C2F612EE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PIARC?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37EFC-6B46-4AD4-96C2-6217A42E4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54421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Partnerships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152900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Objectives: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Avoid</a:t>
            </a:r>
            <a:r>
              <a:rPr lang="fr-FR" dirty="0">
                <a:latin typeface="Arial Narrow"/>
                <a:cs typeface="Arial Narrow"/>
              </a:rPr>
              <a:t> duplication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Share opinions</a:t>
            </a:r>
          </a:p>
          <a:p>
            <a:pPr lvl="1"/>
            <a:r>
              <a:rPr lang="fr-FR" dirty="0" err="1">
                <a:latin typeface="Arial Narrow"/>
                <a:cs typeface="Arial Narrow"/>
              </a:rPr>
              <a:t>Contribute</a:t>
            </a:r>
            <a:r>
              <a:rPr lang="fr-FR" dirty="0">
                <a:latin typeface="Arial Narrow"/>
                <a:cs typeface="Arial Narrow"/>
              </a:rPr>
              <a:t> to one </a:t>
            </a:r>
            <a:r>
              <a:rPr lang="fr-FR" dirty="0" err="1">
                <a:latin typeface="Arial Narrow"/>
                <a:cs typeface="Arial Narrow"/>
              </a:rPr>
              <a:t>another’s</a:t>
            </a:r>
            <a:r>
              <a:rPr lang="fr-FR" dirty="0">
                <a:latin typeface="Arial Narrow"/>
                <a:cs typeface="Arial Narrow"/>
              </a:rPr>
              <a:t> </a:t>
            </a:r>
            <a:r>
              <a:rPr lang="fr-FR" dirty="0" err="1">
                <a:latin typeface="Arial Narrow"/>
                <a:cs typeface="Arial Narrow"/>
              </a:rPr>
              <a:t>activities</a:t>
            </a:r>
            <a:r>
              <a:rPr lang="fr-FR" dirty="0">
                <a:latin typeface="Arial Narrow"/>
                <a:cs typeface="Arial Narrow"/>
              </a:rPr>
              <a:t> (e.g. Strategic Plan)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Promote </a:t>
            </a:r>
            <a:r>
              <a:rPr lang="fr-FR" dirty="0" err="1">
                <a:latin typeface="Arial Narrow"/>
                <a:cs typeface="Arial Narrow"/>
              </a:rPr>
              <a:t>our</a:t>
            </a:r>
            <a:r>
              <a:rPr lang="fr-FR" dirty="0">
                <a:latin typeface="Arial Narrow"/>
                <a:cs typeface="Arial Narrow"/>
              </a:rPr>
              <a:t> outputs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 err="1">
                <a:latin typeface="Arial Narrow"/>
                <a:cs typeface="Arial Narrow"/>
              </a:rPr>
              <a:t>Examples</a:t>
            </a:r>
            <a:r>
              <a:rPr lang="fr-FR" b="1" dirty="0"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dirty="0">
                <a:latin typeface="Arial Narrow"/>
                <a:cs typeface="Arial Narrow"/>
              </a:rPr>
              <a:t>ITF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World Bank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Regional road organisations</a:t>
            </a:r>
          </a:p>
          <a:p>
            <a:pPr lvl="1"/>
            <a:r>
              <a:rPr lang="is-IS" dirty="0">
                <a:latin typeface="Arial Narrow"/>
                <a:cs typeface="Arial Narrow"/>
              </a:rPr>
              <a:t>Etc.</a:t>
            </a:r>
            <a:endParaRPr lang="fr-FR" b="1" dirty="0">
              <a:latin typeface="Arial Narrow"/>
              <a:cs typeface="Arial Narrow"/>
            </a:endParaRPr>
          </a:p>
          <a:p>
            <a:r>
              <a:rPr lang="is-IS" b="1" dirty="0">
                <a:latin typeface="Arial Narrow"/>
                <a:cs typeface="Arial Narrow"/>
              </a:rPr>
              <a:t>Advisory Group</a:t>
            </a: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755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4F0C2-555C-4673-AD48-CD51EC06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Gender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inclusion and Diversity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AD17D2-C75D-4DDA-B09D-3994BABA7FD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506319"/>
            <a:ext cx="11093450" cy="4152900"/>
          </a:xfrm>
        </p:spPr>
        <p:txBody>
          <a:bodyPr/>
          <a:lstStyle/>
          <a:p>
            <a:r>
              <a:rPr lang="fr-FR" b="1" dirty="0" err="1">
                <a:latin typeface="Arial Narrow"/>
                <a:cs typeface="Arial Narrow"/>
              </a:rPr>
              <a:t>Gender</a:t>
            </a:r>
            <a:r>
              <a:rPr lang="fr-FR" b="1" dirty="0">
                <a:latin typeface="Arial Narrow"/>
                <a:cs typeface="Arial Narrow"/>
              </a:rPr>
              <a:t> inclusion and </a:t>
            </a:r>
            <a:r>
              <a:rPr lang="fr-FR" b="1" dirty="0" err="1">
                <a:latin typeface="Arial Narrow"/>
                <a:cs typeface="Arial Narrow"/>
              </a:rPr>
              <a:t>diversity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were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recently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agreed</a:t>
            </a:r>
            <a:r>
              <a:rPr lang="fr-FR" b="1" dirty="0">
                <a:latin typeface="Arial Narrow"/>
                <a:cs typeface="Arial Narrow"/>
              </a:rPr>
              <a:t> as values for PIARC</a:t>
            </a:r>
          </a:p>
          <a:p>
            <a:endParaRPr lang="fr-FR" b="1" dirty="0">
              <a:latin typeface="Arial Narrow"/>
              <a:cs typeface="Arial Narrow"/>
            </a:endParaRPr>
          </a:p>
          <a:p>
            <a:r>
              <a:rPr lang="fr-FR" b="1" dirty="0" err="1">
                <a:latin typeface="Arial Narrow"/>
                <a:cs typeface="Arial Narrow"/>
              </a:rPr>
              <a:t>Practical</a:t>
            </a:r>
            <a:r>
              <a:rPr lang="fr-FR" b="1" dirty="0">
                <a:latin typeface="Arial Narrow"/>
                <a:cs typeface="Arial Narrow"/>
              </a:rPr>
              <a:t> actions </a:t>
            </a:r>
            <a:r>
              <a:rPr lang="fr-FR" b="1" dirty="0" err="1">
                <a:latin typeface="Arial Narrow"/>
                <a:cs typeface="Arial Narrow"/>
              </a:rPr>
              <a:t>will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include</a:t>
            </a:r>
            <a:r>
              <a:rPr lang="fr-FR" b="1" dirty="0">
                <a:latin typeface="Arial Narrow"/>
                <a:cs typeface="Arial Narrow"/>
              </a:rPr>
              <a:t>:</a:t>
            </a:r>
          </a:p>
          <a:p>
            <a:r>
              <a:rPr lang="en-US" dirty="0"/>
              <a:t>Encourage women's participation in PIARC activities</a:t>
            </a:r>
          </a:p>
          <a:p>
            <a:r>
              <a:rPr lang="en-US" dirty="0"/>
              <a:t>Cover gender-specific needs in the work of our Committees</a:t>
            </a:r>
          </a:p>
          <a:p>
            <a:r>
              <a:rPr lang="en-US" dirty="0"/>
              <a:t>Organise ad-hoc training and mentoring sessions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721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634F0B-D20C-4096-A101-37E47070D7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43A0407-40CA-4B40-A2D1-85EA78D8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86505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F70E31-DD13-461B-86AD-579010892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World Wide Knowledge exchange:</a:t>
            </a:r>
            <a:b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r>
              <a:rPr lang="en-US" altLang="ja-JP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The core of PIARC</a:t>
            </a:r>
            <a:br>
              <a:rPr lang="en-US" altLang="en-US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40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C442732-DB24-42C3-BABC-DF362E8CC2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7" y="1931988"/>
            <a:ext cx="11093451" cy="4144962"/>
          </a:xfrm>
        </p:spPr>
        <p:txBody>
          <a:bodyPr/>
          <a:lstStyle/>
          <a:p>
            <a:r>
              <a:rPr lang="fr-FR" altLang="ja-JP" sz="2300" b="1" dirty="0" err="1">
                <a:latin typeface="Arial Narrow"/>
                <a:cs typeface="Arial Narrow"/>
              </a:rPr>
              <a:t>Aimed</a:t>
            </a:r>
            <a:r>
              <a:rPr lang="fr-FR" altLang="ja-JP" sz="2300" b="1" dirty="0">
                <a:latin typeface="Arial Narrow"/>
                <a:cs typeface="Arial Narrow"/>
              </a:rPr>
              <a:t> at </a:t>
            </a:r>
            <a:r>
              <a:rPr lang="fr-FR" altLang="ja-JP" sz="2300" b="1" dirty="0" err="1">
                <a:latin typeface="Arial Narrow"/>
                <a:cs typeface="Arial Narrow"/>
              </a:rPr>
              <a:t>practitioners</a:t>
            </a:r>
            <a:r>
              <a:rPr lang="fr-FR" altLang="ja-JP" sz="2300" b="1" dirty="0">
                <a:latin typeface="Arial Narrow"/>
                <a:cs typeface="Arial Narrow"/>
              </a:rPr>
              <a:t> more </a:t>
            </a:r>
            <a:r>
              <a:rPr lang="fr-FR" altLang="ja-JP" sz="2300" b="1" dirty="0" err="1">
                <a:latin typeface="Arial Narrow"/>
                <a:cs typeface="Arial Narrow"/>
              </a:rPr>
              <a:t>than</a:t>
            </a:r>
            <a:r>
              <a:rPr lang="fr-FR" altLang="ja-JP" sz="2300" b="1" dirty="0">
                <a:latin typeface="Arial Narrow"/>
                <a:cs typeface="Arial Narrow"/>
              </a:rPr>
              <a:t> </a:t>
            </a:r>
            <a:r>
              <a:rPr lang="fr-FR" altLang="ja-JP" sz="2300" b="1" dirty="0" err="1">
                <a:latin typeface="Arial Narrow"/>
                <a:cs typeface="Arial Narrow"/>
              </a:rPr>
              <a:t>research</a:t>
            </a:r>
            <a:endParaRPr lang="fr-FR" altLang="ja-JP" sz="2300" b="1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International dialogue </a:t>
            </a:r>
            <a:r>
              <a:rPr lang="fr-FR" altLang="ja-JP" sz="2300" b="1" dirty="0" err="1">
                <a:latin typeface="Arial Narrow"/>
                <a:cs typeface="Arial Narrow"/>
              </a:rPr>
              <a:t>is</a:t>
            </a:r>
            <a:r>
              <a:rPr lang="fr-FR" altLang="ja-JP" sz="2300" b="1" dirty="0">
                <a:latin typeface="Arial Narrow"/>
                <a:cs typeface="Arial Narrow"/>
              </a:rPr>
              <a:t> more </a:t>
            </a:r>
            <a:r>
              <a:rPr lang="fr-FR" altLang="ja-JP" sz="2300" b="1" dirty="0" err="1">
                <a:latin typeface="Arial Narrow"/>
                <a:cs typeface="Arial Narrow"/>
              </a:rPr>
              <a:t>necessary</a:t>
            </a:r>
            <a:r>
              <a:rPr lang="fr-FR" altLang="ja-JP" sz="2300" b="1" dirty="0">
                <a:latin typeface="Arial Narrow"/>
                <a:cs typeface="Arial Narrow"/>
              </a:rPr>
              <a:t> </a:t>
            </a:r>
            <a:r>
              <a:rPr lang="fr-FR" altLang="ja-JP" sz="2300" b="1" dirty="0" err="1">
                <a:latin typeface="Arial Narrow"/>
                <a:cs typeface="Arial Narrow"/>
              </a:rPr>
              <a:t>than</a:t>
            </a:r>
            <a:r>
              <a:rPr lang="fr-FR" altLang="ja-JP" sz="2300" b="1" dirty="0">
                <a:latin typeface="Arial Narrow"/>
                <a:cs typeface="Arial Narrow"/>
              </a:rPr>
              <a:t> </a:t>
            </a:r>
            <a:r>
              <a:rPr lang="fr-FR" altLang="ja-JP" sz="2300" b="1" dirty="0" err="1">
                <a:latin typeface="Arial Narrow"/>
                <a:cs typeface="Arial Narrow"/>
              </a:rPr>
              <a:t>ever</a:t>
            </a:r>
            <a:endParaRPr lang="en-GB" sz="2300" b="1" dirty="0"/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Efficient and </a:t>
            </a:r>
            <a:r>
              <a:rPr lang="fr-FR" altLang="ja-JP" sz="2000" dirty="0" err="1">
                <a:latin typeface="Arial Narrow"/>
                <a:cs typeface="Arial Narrow"/>
              </a:rPr>
              <a:t>Cost</a:t>
            </a:r>
            <a:r>
              <a:rPr lang="fr-FR" altLang="ja-JP" sz="2000" dirty="0">
                <a:latin typeface="Arial Narrow"/>
                <a:cs typeface="Arial Narrow"/>
              </a:rPr>
              <a:t> effective</a:t>
            </a:r>
          </a:p>
          <a:p>
            <a:pPr lvl="1"/>
            <a:r>
              <a:rPr lang="fr-FR" altLang="ja-JP" sz="2000" dirty="0">
                <a:latin typeface="Arial Narrow"/>
                <a:cs typeface="Arial Narrow"/>
              </a:rPr>
              <a:t>Cf. FHWA report « Leading on the international stage » (2016)</a:t>
            </a:r>
            <a:br>
              <a:rPr lang="fr-FR" altLang="ja-JP" sz="2000" dirty="0">
                <a:latin typeface="Arial Narrow"/>
                <a:cs typeface="Arial Narrow"/>
              </a:rPr>
            </a:br>
            <a:endParaRPr lang="fr-FR" altLang="ja-JP" sz="2000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PIARC mobilises international road and transport experts:</a:t>
            </a:r>
            <a:endParaRPr lang="fr-FR" sz="2500" b="1" dirty="0"/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We</a:t>
            </a:r>
            <a:r>
              <a:rPr lang="fr-FR" altLang="ja-JP" sz="2000" dirty="0">
                <a:latin typeface="Arial Narrow"/>
                <a:cs typeface="Arial Narrow"/>
              </a:rPr>
              <a:t> </a:t>
            </a:r>
            <a:r>
              <a:rPr lang="fr-FR" altLang="ja-JP" sz="2000" dirty="0" err="1">
                <a:latin typeface="Arial Narrow"/>
                <a:cs typeface="Arial Narrow"/>
              </a:rPr>
              <a:t>provide</a:t>
            </a:r>
            <a:r>
              <a:rPr lang="fr-FR" altLang="ja-JP" sz="2000" dirty="0">
                <a:latin typeface="Arial Narrow"/>
                <a:cs typeface="Arial Narrow"/>
              </a:rPr>
              <a:t> the network</a:t>
            </a: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Ad-hoc</a:t>
            </a:r>
            <a:r>
              <a:rPr lang="fr-FR" altLang="ja-JP" sz="2000" dirty="0">
                <a:latin typeface="Arial Narrow"/>
                <a:cs typeface="Arial Narrow"/>
              </a:rPr>
              <a:t> dialogue </a:t>
            </a:r>
            <a:r>
              <a:rPr lang="fr-FR" altLang="ja-JP" sz="2000" dirty="0" err="1">
                <a:latin typeface="Arial Narrow"/>
                <a:cs typeface="Arial Narrow"/>
              </a:rPr>
              <a:t>among</a:t>
            </a:r>
            <a:r>
              <a:rPr lang="fr-FR" altLang="ja-JP" sz="2000" dirty="0">
                <a:latin typeface="Arial Narrow"/>
                <a:cs typeface="Arial Narrow"/>
              </a:rPr>
              <a:t> </a:t>
            </a:r>
            <a:r>
              <a:rPr lang="fr-FR" altLang="ja-JP" sz="2000" dirty="0" err="1">
                <a:latin typeface="Arial Narrow"/>
                <a:cs typeface="Arial Narrow"/>
              </a:rPr>
              <a:t>peers</a:t>
            </a:r>
            <a:endParaRPr lang="fr-FR" altLang="ja-JP" sz="2000" dirty="0">
              <a:latin typeface="Arial Narrow"/>
              <a:cs typeface="Arial Narrow"/>
            </a:endParaRPr>
          </a:p>
          <a:p>
            <a:pPr lvl="1"/>
            <a:r>
              <a:rPr lang="fr-FR" altLang="ja-JP" sz="2000" dirty="0" err="1">
                <a:latin typeface="Arial Narrow"/>
                <a:cs typeface="Arial Narrow"/>
              </a:rPr>
              <a:t>Showcasing</a:t>
            </a:r>
            <a:r>
              <a:rPr lang="fr-FR" altLang="ja-JP" sz="2000" dirty="0">
                <a:latin typeface="Arial Narrow"/>
                <a:cs typeface="Arial Narrow"/>
              </a:rPr>
              <a:t> national </a:t>
            </a:r>
            <a:r>
              <a:rPr lang="fr-FR" altLang="ja-JP" sz="2000" dirty="0" err="1">
                <a:latin typeface="Arial Narrow"/>
                <a:cs typeface="Arial Narrow"/>
              </a:rPr>
              <a:t>achievements</a:t>
            </a:r>
            <a:br>
              <a:rPr lang="fr-FR" altLang="ja-JP" sz="2000" dirty="0">
                <a:latin typeface="Arial Narrow"/>
                <a:cs typeface="Arial Narrow"/>
              </a:rPr>
            </a:br>
            <a:endParaRPr lang="fr-FR" altLang="ja-JP" sz="2000" dirty="0">
              <a:latin typeface="Arial Narrow"/>
              <a:cs typeface="Arial Narrow"/>
            </a:endParaRPr>
          </a:p>
          <a:p>
            <a:r>
              <a:rPr lang="fr-FR" altLang="ja-JP" sz="2300" b="1" dirty="0">
                <a:latin typeface="Arial Narrow"/>
                <a:cs typeface="Arial Narrow"/>
              </a:rPr>
              <a:t>Our outputs are open to all and </a:t>
            </a:r>
            <a:r>
              <a:rPr lang="fr-FR" altLang="ja-JP" sz="2300" b="1" dirty="0" err="1">
                <a:latin typeface="Arial Narrow"/>
                <a:cs typeface="Arial Narrow"/>
              </a:rPr>
              <a:t>widely</a:t>
            </a:r>
            <a:r>
              <a:rPr lang="fr-FR" altLang="ja-JP" sz="2300" b="1" dirty="0">
                <a:latin typeface="Arial Narrow"/>
                <a:cs typeface="Arial Narrow"/>
              </a:rPr>
              <a:t> accessible:</a:t>
            </a:r>
            <a:endParaRPr lang="fr-FR" sz="2500" b="1" dirty="0"/>
          </a:p>
          <a:p>
            <a:pPr lvl="1"/>
            <a:r>
              <a:rPr lang="fr-FR" altLang="ja-JP" sz="2000" dirty="0">
                <a:latin typeface="Arial Narrow"/>
              </a:rPr>
              <a:t>Reports, Online </a:t>
            </a:r>
            <a:r>
              <a:rPr lang="fr-FR" altLang="ja-JP" sz="2000" dirty="0" err="1">
                <a:latin typeface="Arial Narrow"/>
              </a:rPr>
              <a:t>tools</a:t>
            </a:r>
            <a:r>
              <a:rPr lang="fr-FR" altLang="ja-JP" sz="2000" dirty="0">
                <a:latin typeface="Arial Narrow"/>
              </a:rPr>
              <a:t>, Workshops, Seminars, </a:t>
            </a:r>
            <a:r>
              <a:rPr lang="fr-FR" altLang="ja-JP" sz="2000" dirty="0" err="1">
                <a:latin typeface="Arial Narrow"/>
              </a:rPr>
              <a:t>Congresses</a:t>
            </a:r>
            <a:r>
              <a:rPr lang="fr-FR" altLang="ja-JP" sz="2000" dirty="0">
                <a:latin typeface="Arial Narrow"/>
              </a:rPr>
              <a:t>…</a:t>
            </a:r>
          </a:p>
          <a:p>
            <a:pPr lvl="1"/>
            <a:endParaRPr lang="en-GB" sz="2300" dirty="0">
              <a:solidFill>
                <a:srgbClr val="154576"/>
              </a:solidFill>
              <a:latin typeface="Arial Narrow"/>
              <a:ea typeface="ＭＳ Ｐゴシック" pitchFamily="-104" charset="-128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74F5B76-ED7F-4B63-BD0F-8EDEE98FD6E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32513" y="4134265"/>
            <a:ext cx="5548312" cy="1036756"/>
          </a:xfrm>
        </p:spPr>
        <p:txBody>
          <a:bodyPr/>
          <a:lstStyle/>
          <a:p>
            <a:pPr lvl="1"/>
            <a:r>
              <a:rPr lang="fr-FR" altLang="ja-JP" sz="2000" dirty="0">
                <a:latin typeface="Arial Narrow"/>
              </a:rPr>
              <a:t>Learning </a:t>
            </a:r>
            <a:r>
              <a:rPr lang="fr-FR" altLang="ja-JP" sz="2000" dirty="0" err="1">
                <a:latin typeface="Arial Narrow"/>
              </a:rPr>
              <a:t>from</a:t>
            </a:r>
            <a:r>
              <a:rPr lang="fr-FR" altLang="ja-JP" sz="2000" dirty="0">
                <a:latin typeface="Arial Narrow"/>
              </a:rPr>
              <a:t> </a:t>
            </a:r>
            <a:r>
              <a:rPr lang="fr-FR" altLang="ja-JP" sz="2000" dirty="0" err="1">
                <a:latin typeface="Arial Narrow"/>
              </a:rPr>
              <a:t>others</a:t>
            </a:r>
            <a:endParaRPr lang="fr-FR" altLang="ja-JP" sz="2000" dirty="0">
              <a:latin typeface="Arial Narrow"/>
            </a:endParaRPr>
          </a:p>
          <a:p>
            <a:pPr lvl="1"/>
            <a:r>
              <a:rPr lang="fr-FR" altLang="ja-JP" sz="2000" dirty="0">
                <a:latin typeface="Arial Narrow"/>
              </a:rPr>
              <a:t>Building networks</a:t>
            </a:r>
          </a:p>
          <a:p>
            <a:pPr lvl="1"/>
            <a:r>
              <a:rPr lang="fr-FR" altLang="ja-JP" sz="2000" dirty="0">
                <a:latin typeface="Arial Narrow"/>
              </a:rPr>
              <a:t>Joint </a:t>
            </a:r>
            <a:r>
              <a:rPr lang="fr-FR" altLang="ja-JP" sz="2000" dirty="0" err="1">
                <a:latin typeface="Arial Narrow"/>
              </a:rPr>
              <a:t>work</a:t>
            </a:r>
            <a:r>
              <a:rPr lang="fr-FR" altLang="ja-JP" sz="2000" dirty="0">
                <a:latin typeface="Arial Narrow"/>
              </a:rPr>
              <a:t> </a:t>
            </a:r>
            <a:r>
              <a:rPr lang="fr-FR" altLang="ja-JP" sz="2000" dirty="0" err="1">
                <a:latin typeface="Arial Narrow"/>
              </a:rPr>
              <a:t>towards</a:t>
            </a:r>
            <a:r>
              <a:rPr lang="fr-FR" altLang="ja-JP" sz="2000" dirty="0">
                <a:latin typeface="Arial Narrow"/>
              </a:rPr>
              <a:t> </a:t>
            </a:r>
            <a:r>
              <a:rPr lang="fr-FR" altLang="ja-JP" sz="2000" dirty="0" err="1">
                <a:latin typeface="Arial Narrow"/>
              </a:rPr>
              <a:t>commonly-agreed</a:t>
            </a:r>
            <a:r>
              <a:rPr lang="fr-FR" altLang="ja-JP" sz="2000" dirty="0">
                <a:latin typeface="Arial Narrow"/>
              </a:rPr>
              <a:t> </a:t>
            </a:r>
            <a:r>
              <a:rPr lang="fr-FR" altLang="ja-JP" sz="2000" dirty="0" err="1">
                <a:latin typeface="Arial Narrow"/>
              </a:rPr>
              <a:t>deliverables</a:t>
            </a:r>
            <a:endParaRPr lang="fr-FR" altLang="ja-JP" sz="2000" dirty="0">
              <a:latin typeface="Arial Narrow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0B2440-B0EB-44F8-BE5D-407F145B56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166" y="1066292"/>
            <a:ext cx="2115972" cy="273443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681394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0C9062-3F2F-446A-8C13-C9825C38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Advantages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of </a:t>
            </a:r>
            <a:r>
              <a:rPr lang="fr-FR" sz="40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being</a:t>
            </a:r>
            <a:r>
              <a:rPr lang="fr-FR" sz="40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a member</a:t>
            </a: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br>
              <a:rPr lang="en-US" altLang="en-US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</a:b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827DE1-8AE9-4B8B-8374-4B1717EA85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0034" y="1577267"/>
            <a:ext cx="10816680" cy="4860272"/>
          </a:xfrm>
        </p:spPr>
        <p:txBody>
          <a:bodyPr>
            <a:normAutofit/>
          </a:bodyPr>
          <a:lstStyle/>
          <a:p>
            <a:r>
              <a:rPr lang="fr-FR" b="1" dirty="0" err="1"/>
              <a:t>Easy</a:t>
            </a:r>
            <a:r>
              <a:rPr lang="fr-FR" b="1" dirty="0"/>
              <a:t> </a:t>
            </a:r>
            <a:r>
              <a:rPr lang="fr-FR" b="1" dirty="0" err="1"/>
              <a:t>access</a:t>
            </a:r>
            <a:r>
              <a:rPr lang="fr-FR" b="1" dirty="0"/>
              <a:t> to </a:t>
            </a:r>
            <a:r>
              <a:rPr lang="fr-FR" b="1" dirty="0" err="1"/>
              <a:t>existing</a:t>
            </a:r>
            <a:r>
              <a:rPr lang="fr-FR" b="1" dirty="0"/>
              <a:t> reports and to a </a:t>
            </a:r>
            <a:r>
              <a:rPr lang="fr-FR" b="1" dirty="0" err="1"/>
              <a:t>wide</a:t>
            </a:r>
            <a:r>
              <a:rPr lang="fr-FR" b="1" dirty="0"/>
              <a:t> network of </a:t>
            </a:r>
            <a:r>
              <a:rPr lang="fr-FR" b="1" dirty="0" err="1"/>
              <a:t>colleagues</a:t>
            </a:r>
            <a:endParaRPr lang="fr-FR" b="1" dirty="0"/>
          </a:p>
          <a:p>
            <a:r>
              <a:rPr lang="fr-FR" b="1" dirty="0">
                <a:latin typeface="Arial Narrow"/>
              </a:rPr>
              <a:t>In </a:t>
            </a:r>
            <a:r>
              <a:rPr lang="fr-FR" b="1" dirty="0" err="1">
                <a:latin typeface="Arial Narrow"/>
              </a:rPr>
              <a:t>Committees</a:t>
            </a:r>
            <a:r>
              <a:rPr lang="fr-FR" b="1" dirty="0">
                <a:latin typeface="Arial Narrow"/>
              </a:rPr>
              <a:t>, the </a:t>
            </a:r>
            <a:r>
              <a:rPr lang="fr-FR" b="1" dirty="0" err="1">
                <a:latin typeface="Arial Narrow"/>
              </a:rPr>
              <a:t>country's</a:t>
            </a:r>
            <a:r>
              <a:rPr lang="fr-FR" b="1" dirty="0">
                <a:latin typeface="Arial Narrow"/>
              </a:rPr>
              <a:t> experts can </a:t>
            </a:r>
            <a:r>
              <a:rPr lang="fr-FR" b="1" dirty="0" err="1">
                <a:latin typeface="Arial Narrow"/>
              </a:rPr>
              <a:t>discuss</a:t>
            </a:r>
            <a:r>
              <a:rPr lang="fr-FR" b="1" dirty="0">
                <a:latin typeface="Arial Narrow"/>
              </a:rPr>
              <a:t> with </a:t>
            </a:r>
            <a:r>
              <a:rPr lang="fr-FR" b="1" dirty="0" err="1">
                <a:latin typeface="Arial Narrow"/>
              </a:rPr>
              <a:t>their</a:t>
            </a:r>
            <a:r>
              <a:rPr lang="fr-FR" b="1" dirty="0">
                <a:latin typeface="Arial Narrow"/>
              </a:rPr>
              <a:t> </a:t>
            </a:r>
            <a:r>
              <a:rPr lang="fr-FR" b="1" dirty="0" err="1">
                <a:latin typeface="Arial Narrow"/>
              </a:rPr>
              <a:t>peers</a:t>
            </a:r>
            <a:endParaRPr lang="fr-FR" b="1" dirty="0">
              <a:latin typeface="Arial Narrow"/>
            </a:endParaRPr>
          </a:p>
          <a:p>
            <a:pPr lvl="1"/>
            <a:r>
              <a:rPr lang="fr-FR" dirty="0" err="1">
                <a:latin typeface="Arial Narrow"/>
              </a:rPr>
              <a:t>Learn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from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them</a:t>
            </a:r>
            <a:r>
              <a:rPr lang="fr-FR" dirty="0">
                <a:latin typeface="Arial Narrow"/>
              </a:rPr>
              <a:t>, Share national </a:t>
            </a:r>
            <a:r>
              <a:rPr lang="fr-FR" dirty="0" err="1">
                <a:latin typeface="Arial Narrow"/>
              </a:rPr>
              <a:t>examples</a:t>
            </a:r>
            <a:r>
              <a:rPr lang="fr-FR" dirty="0">
                <a:latin typeface="Arial Narrow"/>
              </a:rPr>
              <a:t> (promotion)</a:t>
            </a:r>
          </a:p>
          <a:p>
            <a:pPr lvl="1"/>
            <a:r>
              <a:rPr lang="fr-FR" dirty="0" err="1">
                <a:latin typeface="Arial Narrow"/>
              </a:rPr>
              <a:t>Develop</a:t>
            </a:r>
            <a:r>
              <a:rPr lang="fr-FR" dirty="0">
                <a:latin typeface="Arial Narrow"/>
              </a:rPr>
              <a:t> </a:t>
            </a:r>
            <a:r>
              <a:rPr lang="fr-FR" dirty="0" err="1">
                <a:latin typeface="Arial Narrow"/>
              </a:rPr>
              <a:t>common</a:t>
            </a:r>
            <a:r>
              <a:rPr lang="fr-FR" dirty="0">
                <a:latin typeface="Arial Narrow"/>
              </a:rPr>
              <a:t> solutions or </a:t>
            </a:r>
            <a:r>
              <a:rPr lang="fr-FR" dirty="0" err="1">
                <a:latin typeface="Arial Narrow"/>
              </a:rPr>
              <a:t>approaches</a:t>
            </a:r>
            <a:r>
              <a:rPr lang="fr-FR" dirty="0">
                <a:latin typeface="Arial Narrow"/>
              </a:rPr>
              <a:t> to issues</a:t>
            </a:r>
          </a:p>
          <a:p>
            <a:pPr lvl="1"/>
            <a:r>
              <a:rPr lang="fr-FR" dirty="0">
                <a:latin typeface="Arial Narrow"/>
              </a:rPr>
              <a:t>Quick </a:t>
            </a:r>
            <a:r>
              <a:rPr lang="fr-FR" dirty="0" err="1">
                <a:latin typeface="Arial Narrow"/>
              </a:rPr>
              <a:t>access</a:t>
            </a:r>
            <a:r>
              <a:rPr lang="fr-FR" dirty="0">
                <a:latin typeface="Arial Narrow"/>
              </a:rPr>
              <a:t> to experts if </a:t>
            </a:r>
            <a:r>
              <a:rPr lang="fr-FR" dirty="0" err="1">
                <a:latin typeface="Arial Narrow"/>
              </a:rPr>
              <a:t>you</a:t>
            </a:r>
            <a:r>
              <a:rPr lang="fr-FR" dirty="0">
                <a:latin typeface="Arial Narrow"/>
              </a:rPr>
              <a:t> have an urgent </a:t>
            </a:r>
            <a:r>
              <a:rPr lang="fr-FR" dirty="0" err="1">
                <a:latin typeface="Arial Narrow"/>
              </a:rPr>
              <a:t>problem</a:t>
            </a:r>
            <a:r>
              <a:rPr lang="fr-FR" dirty="0">
                <a:latin typeface="Arial Narrow"/>
              </a:rPr>
              <a:t> (and </a:t>
            </a:r>
            <a:r>
              <a:rPr lang="fr-FR" dirty="0" err="1">
                <a:latin typeface="Arial Narrow"/>
              </a:rPr>
              <a:t>it's</a:t>
            </a:r>
            <a:r>
              <a:rPr lang="fr-FR" dirty="0">
                <a:latin typeface="Arial Narrow"/>
              </a:rPr>
              <a:t> free)</a:t>
            </a:r>
          </a:p>
          <a:p>
            <a:pPr lvl="1"/>
            <a:r>
              <a:rPr lang="fr-FR" dirty="0" err="1">
                <a:latin typeface="Arial Narrow"/>
              </a:rPr>
              <a:t>These</a:t>
            </a:r>
            <a:r>
              <a:rPr lang="fr-FR" dirty="0">
                <a:latin typeface="Arial Narrow"/>
              </a:rPr>
              <a:t> exchanges are efficient : </a:t>
            </a:r>
            <a:r>
              <a:rPr lang="fr-FR" dirty="0" err="1">
                <a:latin typeface="Arial Narrow"/>
              </a:rPr>
              <a:t>save</a:t>
            </a:r>
            <a:r>
              <a:rPr lang="fr-FR" dirty="0">
                <a:latin typeface="Arial Narrow"/>
              </a:rPr>
              <a:t> time and money</a:t>
            </a:r>
          </a:p>
          <a:p>
            <a:r>
              <a:rPr lang="fr-FR" b="1" dirty="0" err="1"/>
              <a:t>Mobilize</a:t>
            </a:r>
            <a:r>
              <a:rPr lang="fr-FR" b="1" dirty="0"/>
              <a:t> the national road </a:t>
            </a:r>
            <a:r>
              <a:rPr lang="fr-FR" b="1" dirty="0" err="1"/>
              <a:t>community</a:t>
            </a:r>
            <a:endParaRPr lang="fr-FR" dirty="0"/>
          </a:p>
          <a:p>
            <a:r>
              <a:rPr lang="fr-FR" b="1" dirty="0" err="1"/>
              <a:t>Take</a:t>
            </a:r>
            <a:r>
              <a:rPr lang="fr-FR" b="1" dirty="0"/>
              <a:t> part in the </a:t>
            </a:r>
            <a:r>
              <a:rPr lang="fr-FR" b="1" dirty="0" err="1"/>
              <a:t>strategy</a:t>
            </a:r>
            <a:r>
              <a:rPr lang="fr-FR" b="1" dirty="0"/>
              <a:t> and management of PIARC</a:t>
            </a:r>
          </a:p>
          <a:p>
            <a:r>
              <a:rPr lang="fr-FR" b="1" dirty="0"/>
              <a:t>International recognition and Influence</a:t>
            </a:r>
          </a:p>
          <a:p>
            <a:r>
              <a:rPr lang="fr-FR" b="1" dirty="0"/>
              <a:t>Exhibit at the World Road </a:t>
            </a:r>
            <a:r>
              <a:rPr lang="fr-FR" b="1" dirty="0" err="1"/>
              <a:t>Congresses</a:t>
            </a:r>
            <a:endParaRPr lang="fr-FR" b="1" dirty="0"/>
          </a:p>
          <a:p>
            <a:endParaRPr lang="fr-FR" b="1" dirty="0" err="1"/>
          </a:p>
        </p:txBody>
      </p:sp>
    </p:spTree>
    <p:extLst>
      <p:ext uri="{BB962C8B-B14F-4D97-AF65-F5344CB8AC3E}">
        <p14:creationId xmlns:p14="http://schemas.microsoft.com/office/powerpoint/2010/main" val="3618948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Nazir Alli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83855-BB5B-459A-80DC-A9D0BC1529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04C2035-5B16-490D-94D8-403F339983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PIARC President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1FE35-5579-411A-BC24-E1CBAC44B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latin typeface="Arial Narrow"/>
                <a:cs typeface="Arial Narrow"/>
              </a:rPr>
              <a:t>Acronyms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95C861-9D1D-46E1-8200-8F0CDF40C4B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427489"/>
            <a:ext cx="11093450" cy="4744606"/>
          </a:xfrm>
        </p:spPr>
        <p:txBody>
          <a:bodyPr/>
          <a:lstStyle/>
          <a:p>
            <a:r>
              <a:rPr lang="fr-FR" sz="2500" b="1" dirty="0">
                <a:latin typeface="Arial Narrow"/>
                <a:cs typeface="Arial Narrow"/>
              </a:rPr>
              <a:t>TC: </a:t>
            </a:r>
            <a:r>
              <a:rPr lang="fr-FR" sz="2500" b="1" dirty="0" err="1">
                <a:latin typeface="Arial Narrow"/>
                <a:cs typeface="Arial Narrow"/>
              </a:rPr>
              <a:t>Technical</a:t>
            </a:r>
            <a:r>
              <a:rPr lang="fr-FR" sz="2500" b="1" dirty="0">
                <a:latin typeface="Arial Narrow"/>
                <a:cs typeface="Arial Narrow"/>
              </a:rPr>
              <a:t> </a:t>
            </a:r>
            <a:r>
              <a:rPr lang="fr-FR" sz="2500" b="1" dirty="0" err="1">
                <a:latin typeface="Arial Narrow"/>
                <a:cs typeface="Arial Narrow"/>
              </a:rPr>
              <a:t>Committee</a:t>
            </a:r>
            <a:endParaRPr lang="fr-FR" sz="2500" b="1" dirty="0">
              <a:latin typeface="Arial Narrow"/>
              <a:cs typeface="Arial Narrow"/>
            </a:endParaRPr>
          </a:p>
          <a:p>
            <a:pPr lvl="1"/>
            <a:r>
              <a:rPr lang="fr-FR" sz="2300" dirty="0" err="1">
                <a:latin typeface="Arial Narrow"/>
                <a:cs typeface="Arial Narrow"/>
              </a:rPr>
              <a:t>Sometimes</a:t>
            </a:r>
            <a:r>
              <a:rPr lang="fr-FR" sz="2300" dirty="0">
                <a:latin typeface="Arial Narrow"/>
                <a:cs typeface="Arial Narrow"/>
              </a:rPr>
              <a:t> </a:t>
            </a:r>
            <a:r>
              <a:rPr lang="fr-FR" sz="2300" dirty="0" err="1">
                <a:latin typeface="Arial Narrow"/>
                <a:cs typeface="Arial Narrow"/>
              </a:rPr>
              <a:t>also</a:t>
            </a:r>
            <a:r>
              <a:rPr lang="fr-FR" sz="2300" dirty="0">
                <a:latin typeface="Arial Narrow"/>
                <a:cs typeface="Arial Narrow"/>
              </a:rPr>
              <a:t> </a:t>
            </a:r>
            <a:r>
              <a:rPr lang="fr-FR" sz="2300" dirty="0" err="1">
                <a:latin typeface="Arial Narrow"/>
                <a:cs typeface="Arial Narrow"/>
              </a:rPr>
              <a:t>used</a:t>
            </a:r>
            <a:r>
              <a:rPr lang="fr-FR" sz="2300" dirty="0">
                <a:latin typeface="Arial Narrow"/>
                <a:cs typeface="Arial Narrow"/>
              </a:rPr>
              <a:t> for the </a:t>
            </a:r>
            <a:r>
              <a:rPr lang="fr-FR" sz="2300" dirty="0" err="1">
                <a:latin typeface="Arial Narrow"/>
                <a:cs typeface="Arial Narrow"/>
              </a:rPr>
              <a:t>Terminology</a:t>
            </a:r>
            <a:r>
              <a:rPr lang="fr-FR" sz="2300" dirty="0">
                <a:latin typeface="Arial Narrow"/>
                <a:cs typeface="Arial Narrow"/>
              </a:rPr>
              <a:t> </a:t>
            </a:r>
            <a:r>
              <a:rPr lang="fr-FR" sz="2300" dirty="0" err="1">
                <a:latin typeface="Arial Narrow"/>
                <a:cs typeface="Arial Narrow"/>
              </a:rPr>
              <a:t>Committee</a:t>
            </a:r>
            <a:r>
              <a:rPr lang="fr-FR" sz="2300" dirty="0">
                <a:latin typeface="Arial Narrow"/>
                <a:cs typeface="Arial Narrow"/>
              </a:rPr>
              <a:t> and the Road </a:t>
            </a:r>
            <a:r>
              <a:rPr lang="fr-FR" sz="2300" dirty="0" err="1">
                <a:latin typeface="Arial Narrow"/>
                <a:cs typeface="Arial Narrow"/>
              </a:rPr>
              <a:t>Statistics</a:t>
            </a:r>
            <a:r>
              <a:rPr lang="fr-FR" sz="2300" dirty="0">
                <a:latin typeface="Arial Narrow"/>
                <a:cs typeface="Arial Narrow"/>
              </a:rPr>
              <a:t> </a:t>
            </a:r>
            <a:r>
              <a:rPr lang="fr-FR" sz="2300" dirty="0" err="1">
                <a:latin typeface="Arial Narrow"/>
                <a:cs typeface="Arial Narrow"/>
              </a:rPr>
              <a:t>Committee</a:t>
            </a:r>
            <a:endParaRPr lang="fr-FR" sz="2300" dirty="0"/>
          </a:p>
          <a:p>
            <a:r>
              <a:rPr lang="fr-FR" sz="2500" b="1" dirty="0">
                <a:latin typeface="Arial Narrow"/>
                <a:cs typeface="Arial Narrow"/>
              </a:rPr>
              <a:t>TF: </a:t>
            </a:r>
            <a:r>
              <a:rPr lang="fr-FR" sz="2500" b="1" dirty="0" err="1">
                <a:latin typeface="Arial Narrow"/>
                <a:cs typeface="Arial Narrow"/>
              </a:rPr>
              <a:t>Task</a:t>
            </a:r>
            <a:r>
              <a:rPr lang="fr-FR" sz="2500" b="1" dirty="0">
                <a:latin typeface="Arial Narrow"/>
                <a:cs typeface="Arial Narrow"/>
              </a:rPr>
              <a:t> Force</a:t>
            </a:r>
          </a:p>
          <a:p>
            <a:r>
              <a:rPr lang="fr-FR" sz="2500" b="1" dirty="0">
                <a:latin typeface="Arial Narrow"/>
                <a:cs typeface="Arial Narrow"/>
              </a:rPr>
              <a:t>STC: Strategic </a:t>
            </a:r>
            <a:r>
              <a:rPr lang="fr-FR" sz="2500" b="1" dirty="0" err="1">
                <a:latin typeface="Arial Narrow"/>
                <a:cs typeface="Arial Narrow"/>
              </a:rPr>
              <a:t>Theme</a:t>
            </a:r>
            <a:r>
              <a:rPr lang="fr-FR" sz="2500" b="1" dirty="0">
                <a:latin typeface="Arial Narrow"/>
                <a:cs typeface="Arial Narrow"/>
              </a:rPr>
              <a:t> </a:t>
            </a:r>
            <a:r>
              <a:rPr lang="fr-FR" sz="2500" b="1" dirty="0" err="1">
                <a:latin typeface="Arial Narrow"/>
                <a:cs typeface="Arial Narrow"/>
              </a:rPr>
              <a:t>Coordinator</a:t>
            </a:r>
            <a:endParaRPr lang="fr-FR" sz="2500" b="1" dirty="0">
              <a:latin typeface="Arial Narrow"/>
              <a:cs typeface="Arial Narrow"/>
            </a:endParaRPr>
          </a:p>
          <a:p>
            <a:pPr lvl="1"/>
            <a:r>
              <a:rPr lang="fr-FR" sz="2300" dirty="0" err="1">
                <a:latin typeface="Arial Narrow"/>
                <a:cs typeface="Arial Narrow"/>
              </a:rPr>
              <a:t>Oversees</a:t>
            </a:r>
            <a:r>
              <a:rPr lang="fr-FR" sz="2300" dirty="0">
                <a:latin typeface="Arial Narrow"/>
                <a:cs typeface="Arial Narrow"/>
              </a:rPr>
              <a:t> a </a:t>
            </a:r>
            <a:r>
              <a:rPr lang="fr-FR" sz="2300" dirty="0" err="1">
                <a:latin typeface="Arial Narrow"/>
                <a:cs typeface="Arial Narrow"/>
              </a:rPr>
              <a:t>Theme</a:t>
            </a:r>
            <a:r>
              <a:rPr lang="fr-FR" sz="2300" dirty="0">
                <a:latin typeface="Arial Narrow"/>
                <a:cs typeface="Arial Narrow"/>
              </a:rPr>
              <a:t>, i.e. a collection of </a:t>
            </a:r>
            <a:r>
              <a:rPr lang="fr-FR" sz="2300" dirty="0" err="1">
                <a:latin typeface="Arial Narrow"/>
                <a:cs typeface="Arial Narrow"/>
              </a:rPr>
              <a:t>TCs</a:t>
            </a:r>
            <a:r>
              <a:rPr lang="fr-FR" sz="2300" dirty="0">
                <a:latin typeface="Arial Narrow"/>
                <a:cs typeface="Arial Narrow"/>
              </a:rPr>
              <a:t> and </a:t>
            </a:r>
            <a:r>
              <a:rPr lang="fr-FR" sz="2300" dirty="0" err="1">
                <a:latin typeface="Arial Narrow"/>
                <a:cs typeface="Arial Narrow"/>
              </a:rPr>
              <a:t>TFs</a:t>
            </a:r>
            <a:endParaRPr lang="fr-FR" sz="2300" b="1" dirty="0">
              <a:latin typeface="Arial Narrow"/>
              <a:cs typeface="Arial Narrow"/>
            </a:endParaRPr>
          </a:p>
          <a:p>
            <a:r>
              <a:rPr lang="en-GB" altLang="fr-FR" sz="2500" b="1" dirty="0">
                <a:latin typeface="Arial Narrow"/>
              </a:rPr>
              <a:t>SPC: Strategic Planning Commission</a:t>
            </a:r>
          </a:p>
          <a:p>
            <a:pPr lvl="1"/>
            <a:r>
              <a:rPr lang="en-GB" altLang="fr-FR" sz="2300" dirty="0">
                <a:latin typeface="Arial Narrow"/>
              </a:rPr>
              <a:t>Monitors the implementation of the Strategic Plan</a:t>
            </a:r>
          </a:p>
          <a:p>
            <a:r>
              <a:rPr lang="fr-FR" sz="2500" b="1" dirty="0" err="1">
                <a:latin typeface="Arial Narrow"/>
              </a:rPr>
              <a:t>ExCom</a:t>
            </a:r>
            <a:r>
              <a:rPr lang="fr-FR" sz="2500" b="1" dirty="0">
                <a:latin typeface="Arial Narrow"/>
              </a:rPr>
              <a:t>: </a:t>
            </a:r>
            <a:r>
              <a:rPr lang="fr-FR" sz="2500" b="1" dirty="0" err="1">
                <a:latin typeface="Arial Narrow"/>
              </a:rPr>
              <a:t>Executive</a:t>
            </a:r>
            <a:r>
              <a:rPr lang="fr-FR" sz="2500" b="1" dirty="0">
                <a:latin typeface="Arial Narrow"/>
              </a:rPr>
              <a:t> </a:t>
            </a:r>
            <a:r>
              <a:rPr lang="fr-FR" sz="2500" b="1" dirty="0" err="1">
                <a:latin typeface="Arial Narrow"/>
              </a:rPr>
              <a:t>Committee</a:t>
            </a:r>
            <a:endParaRPr lang="fr-FR" sz="2500" b="1" dirty="0">
              <a:latin typeface="Arial Narrow"/>
            </a:endParaRPr>
          </a:p>
          <a:p>
            <a:r>
              <a:rPr lang="fr-FR" sz="2500" b="1" dirty="0">
                <a:latin typeface="Arial Narrow"/>
              </a:rPr>
              <a:t>1D: First </a:t>
            </a:r>
            <a:r>
              <a:rPr lang="fr-FR" sz="2500" b="1" dirty="0" err="1">
                <a:latin typeface="Arial Narrow"/>
              </a:rPr>
              <a:t>Delegate</a:t>
            </a:r>
            <a:endParaRPr lang="fr-FR" sz="2500" b="1" dirty="0">
              <a:latin typeface="Arial Narrow"/>
            </a:endParaRPr>
          </a:p>
          <a:p>
            <a:pPr lvl="1"/>
            <a:r>
              <a:rPr lang="fr-FR" sz="2300" dirty="0">
                <a:latin typeface="Arial Narrow"/>
              </a:rPr>
              <a:t>Main </a:t>
            </a:r>
            <a:r>
              <a:rPr lang="fr-FR" sz="2300" dirty="0" err="1">
                <a:latin typeface="Arial Narrow"/>
              </a:rPr>
              <a:t>representative</a:t>
            </a:r>
            <a:r>
              <a:rPr lang="fr-FR" sz="2300" dirty="0">
                <a:latin typeface="Arial Narrow"/>
              </a:rPr>
              <a:t> of a </a:t>
            </a:r>
            <a:r>
              <a:rPr lang="fr-FR" sz="2300" dirty="0" err="1">
                <a:latin typeface="Arial Narrow"/>
              </a:rPr>
              <a:t>member</a:t>
            </a:r>
            <a:r>
              <a:rPr lang="fr-FR" sz="2300" dirty="0">
                <a:latin typeface="Arial Narrow"/>
              </a:rPr>
              <a:t> country (e.g. Road </a:t>
            </a:r>
            <a:r>
              <a:rPr lang="fr-FR" sz="2300" dirty="0" err="1">
                <a:latin typeface="Arial Narrow"/>
              </a:rPr>
              <a:t>Director</a:t>
            </a:r>
            <a:r>
              <a:rPr lang="fr-FR" sz="2300" dirty="0">
                <a:latin typeface="Arial Narrow"/>
              </a:rPr>
              <a:t>)</a:t>
            </a:r>
          </a:p>
          <a:p>
            <a:r>
              <a:rPr lang="fr-FR" sz="2500" b="1" dirty="0">
                <a:latin typeface="Arial Narrow"/>
              </a:rPr>
              <a:t>GS: General </a:t>
            </a:r>
            <a:r>
              <a:rPr lang="fr-FR" sz="2500" b="1" dirty="0" err="1">
                <a:latin typeface="Arial Narrow"/>
              </a:rPr>
              <a:t>Secretariat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4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402D1A-AED6-4AEB-A085-76DCD61155F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2" y="1303868"/>
            <a:ext cx="7864408" cy="538086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cs typeface="+mn-cs"/>
              </a:rPr>
              <a:t>PIARC</a:t>
            </a:r>
            <a:r>
              <a:rPr lang="en-US" sz="2400" noProof="0" dirty="0">
                <a:cs typeface="+mn-cs"/>
              </a:rPr>
              <a:t> = </a:t>
            </a:r>
            <a:r>
              <a:rPr lang="en-US" sz="2400" b="1" noProof="0" dirty="0">
                <a:cs typeface="+mn-cs"/>
              </a:rPr>
              <a:t>World Road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noProof="0" dirty="0">
                <a:cs typeface="+mn-cs"/>
              </a:rPr>
              <a:t>We were </a:t>
            </a:r>
            <a:r>
              <a:rPr lang="en-US" sz="2400" b="1" noProof="0" dirty="0">
                <a:cs typeface="+mn-cs"/>
              </a:rPr>
              <a:t>founded in 1909 </a:t>
            </a:r>
            <a:r>
              <a:rPr lang="en-US" sz="2400" noProof="0" dirty="0">
                <a:cs typeface="+mn-cs"/>
              </a:rPr>
              <a:t>as a non-profit, non-political association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 Narrow"/>
                <a:cs typeface="Arial Narrow"/>
              </a:rPr>
              <a:t>First global forum for the exchange of knowledge, policy and practice on roads and road transport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 Narrow"/>
                <a:cs typeface="Arial Narrow"/>
              </a:rPr>
              <a:t>Recognised</a:t>
            </a:r>
            <a:r>
              <a:rPr lang="en-US" sz="2400" dirty="0">
                <a:latin typeface="Arial Narrow"/>
                <a:cs typeface="Arial Narrow"/>
              </a:rPr>
              <a:t> for the quality and neutrality of our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/>
                <a:cs typeface="Arial Narrow"/>
              </a:rPr>
              <a:t>Work with HICs as well as with LMICs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1" dirty="0">
              <a:latin typeface="Arial Narrow"/>
              <a:cs typeface="Arial Narrow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noProof="0" dirty="0">
                <a:cs typeface="+mn-cs"/>
              </a:rPr>
              <a:t>We have </a:t>
            </a:r>
            <a:r>
              <a:rPr lang="en-US" sz="2400" b="1" noProof="0" dirty="0">
                <a:cs typeface="+mn-cs"/>
              </a:rPr>
              <a:t>125 member governments</a:t>
            </a:r>
            <a:r>
              <a:rPr lang="en-US" sz="2400" noProof="0" dirty="0">
                <a:cs typeface="+mn-cs"/>
              </a:rPr>
              <a:t>, as well as regions, groups/companies and individuals.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noProof="0" dirty="0"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The Association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mobilizes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the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experience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and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knowledge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of 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1,200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experts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from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more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than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80 </a:t>
            </a:r>
            <a:r>
              <a:rPr lang="es-ES" sz="2400" dirty="0" err="1">
                <a:solidFill>
                  <a:srgbClr val="00457D"/>
                </a:solidFill>
                <a:latin typeface="Arial Narrow"/>
                <a:cs typeface="Arial Narrow"/>
              </a:rPr>
              <a:t>countries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 in 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20+ Technical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Committees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 and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Task</a:t>
            </a:r>
            <a:r>
              <a:rPr lang="es-ES" sz="24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es-ES" sz="2400" b="1" dirty="0" err="1">
                <a:solidFill>
                  <a:srgbClr val="00457D"/>
                </a:solidFill>
                <a:latin typeface="Arial Narrow"/>
                <a:cs typeface="Arial Narrow"/>
              </a:rPr>
              <a:t>Forces</a:t>
            </a:r>
            <a:r>
              <a:rPr lang="es-ES" sz="2400" dirty="0">
                <a:solidFill>
                  <a:srgbClr val="00457D"/>
                </a:solidFill>
                <a:latin typeface="Arial Narrow"/>
                <a:cs typeface="Arial Narrow"/>
              </a:rPr>
              <a:t>.</a:t>
            </a:r>
            <a:endParaRPr lang="en-US" sz="2400" noProof="0" dirty="0"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noProof="0" dirty="0">
              <a:latin typeface="+mn-lt"/>
              <a:cs typeface="+mn-cs"/>
            </a:endParaRPr>
          </a:p>
          <a:p>
            <a:pPr marL="0">
              <a:buFont typeface="Arial" panose="020B0604020202020204" pitchFamily="34" charset="0"/>
              <a:buChar char="•"/>
            </a:pPr>
            <a:endParaRPr lang="en-US" sz="1800" noProof="0" dirty="0">
              <a:latin typeface="+mn-lt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4A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 descr="PIARC presenta su nueva identidad">
            <a:extLst>
              <a:ext uri="{FF2B5EF4-FFF2-40B4-BE49-F238E27FC236}">
                <a16:creationId xmlns:a16="http://schemas.microsoft.com/office/drawing/2014/main" id="{2C021C30-F648-4DF6-8986-B118FE02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31908" y="2727435"/>
            <a:ext cx="2508532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468974F2-B0CC-43DE-96AF-4F6A8F37A0BE}"/>
              </a:ext>
            </a:extLst>
          </p:cNvPr>
          <p:cNvSpPr txBox="1">
            <a:spLocks/>
          </p:cNvSpPr>
          <p:nvPr/>
        </p:nvSpPr>
        <p:spPr>
          <a:xfrm>
            <a:off x="550862" y="513934"/>
            <a:ext cx="10355949" cy="7021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 Narrow"/>
                <a:ea typeface="ＭＳ Ｐゴシック" pitchFamily="34" charset="-128"/>
                <a:cs typeface="Arial" panose="020B0604020202020204" pitchFamily="34" charset="0"/>
              </a:rPr>
              <a:t>What is PIARC?</a:t>
            </a:r>
          </a:p>
        </p:txBody>
      </p:sp>
    </p:spTree>
    <p:extLst>
      <p:ext uri="{BB962C8B-B14F-4D97-AF65-F5344CB8AC3E}">
        <p14:creationId xmlns:p14="http://schemas.microsoft.com/office/powerpoint/2010/main" val="148149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AC5C86-45EB-4BED-B2EA-8C01C0FC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PIARC’s</a:t>
            </a: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 Four key missions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4839494-E493-41F0-B3AA-A23AC1F1BB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254" y="1492738"/>
            <a:ext cx="11093450" cy="4868549"/>
          </a:xfrm>
        </p:spPr>
        <p:txBody>
          <a:bodyPr/>
          <a:lstStyle/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Be a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leading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international forum for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analysis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and discussion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of the full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spectrum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of transport issues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related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to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roads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and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related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transport; </a:t>
            </a:r>
          </a:p>
          <a:p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Identify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,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develop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, and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disseminate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best practice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and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give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better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access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to international information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; </a:t>
            </a:r>
          </a:p>
          <a:p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Consider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within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its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activities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the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needs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of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developing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countries and countries in transition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fully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; and </a:t>
            </a:r>
          </a:p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Design,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produce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, and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promote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efficient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tools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for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decision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b="1" dirty="0" err="1">
                <a:solidFill>
                  <a:srgbClr val="00457D"/>
                </a:solidFill>
                <a:latin typeface="Arial Narrow"/>
                <a:cs typeface="Arial Narrow"/>
              </a:rPr>
              <a:t>making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on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matters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related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to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roads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and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related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transport.</a:t>
            </a:r>
            <a:b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</a:br>
            <a:endParaRPr lang="fr-FR" sz="2600" dirty="0">
              <a:solidFill>
                <a:srgbClr val="00457D"/>
              </a:solidFill>
              <a:latin typeface="Arial Narrow"/>
              <a:cs typeface="Arial Narrow"/>
            </a:endParaRPr>
          </a:p>
          <a:p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The Association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mobilizes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the expertise of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its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members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</a:p>
          <a:p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Through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operations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</a:t>
            </a:r>
            <a:r>
              <a:rPr lang="fr-FR" sz="2600" dirty="0" err="1">
                <a:solidFill>
                  <a:srgbClr val="00457D"/>
                </a:solidFill>
                <a:latin typeface="Arial Narrow"/>
                <a:cs typeface="Arial Narrow"/>
              </a:rPr>
              <a:t>guided</a:t>
            </a:r>
            <a:r>
              <a:rPr lang="fr-FR" sz="2600" dirty="0">
                <a:solidFill>
                  <a:srgbClr val="00457D"/>
                </a:solidFill>
                <a:latin typeface="Arial Narrow"/>
                <a:cs typeface="Arial Narrow"/>
              </a:rPr>
              <a:t> by a </a:t>
            </a:r>
            <a:r>
              <a:rPr lang="fr-FR" sz="2600" b="1" dirty="0">
                <a:solidFill>
                  <a:srgbClr val="00457D"/>
                </a:solidFill>
                <a:latin typeface="Arial Narrow"/>
                <a:cs typeface="Arial Narrow"/>
              </a:rPr>
              <a:t>4-year Strategic Plan </a:t>
            </a:r>
            <a:endParaRPr lang="en-US" sz="2600" dirty="0">
              <a:solidFill>
                <a:srgbClr val="00457D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40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DF13E-3E6F-4BEC-8230-69BB06F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Knowledge exchange: The core of PIARC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D06647-B514-4EE9-ADF4-ADD3D3CDE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5788" y="1395958"/>
            <a:ext cx="9186862" cy="4681545"/>
          </a:xfrm>
        </p:spPr>
        <p:txBody>
          <a:bodyPr/>
          <a:lstStyle/>
          <a:p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PIARC mobilises international road and transport experts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through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more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than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20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Committees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Ad-hoc</a:t>
            </a:r>
            <a:r>
              <a:rPr lang="fr-FR" altLang="ja-JP" sz="2100" dirty="0">
                <a:latin typeface="Arial Narrow"/>
                <a:cs typeface="Arial Narrow"/>
              </a:rPr>
              <a:t> dialogue </a:t>
            </a:r>
            <a:r>
              <a:rPr lang="fr-FR" altLang="ja-JP" sz="2100" dirty="0" err="1">
                <a:latin typeface="Arial Narrow"/>
                <a:cs typeface="Arial Narrow"/>
              </a:rPr>
              <a:t>among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peers</a:t>
            </a:r>
            <a:endParaRPr lang="fr-FR" altLang="ja-JP" sz="2100" dirty="0">
              <a:latin typeface="Arial Narrow"/>
              <a:cs typeface="Arial Narrow"/>
            </a:endParaRP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Network building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Joint </a:t>
            </a:r>
            <a:r>
              <a:rPr lang="fr-FR" altLang="ja-JP" sz="2100" dirty="0" err="1">
                <a:latin typeface="Arial Narrow"/>
                <a:cs typeface="Arial Narrow"/>
              </a:rPr>
              <a:t>work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towards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commonly-agreed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deliverables</a:t>
            </a:r>
            <a:endParaRPr lang="fr-FR" altLang="ja-JP" sz="2100" b="1" dirty="0">
              <a:solidFill>
                <a:srgbClr val="00457C"/>
              </a:solidFill>
              <a:latin typeface="Arial Narrow"/>
              <a:cs typeface="Arial Narrow"/>
            </a:endParaRPr>
          </a:p>
          <a:p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These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deliverables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are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widely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accessible:</a:t>
            </a: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Hundreds</a:t>
            </a:r>
            <a:r>
              <a:rPr lang="fr-FR" altLang="ja-JP" sz="2100" dirty="0">
                <a:latin typeface="Arial Narrow"/>
                <a:cs typeface="Arial Narrow"/>
              </a:rPr>
              <a:t> of Reports, Case </a:t>
            </a:r>
            <a:r>
              <a:rPr lang="fr-FR" altLang="ja-JP" sz="2100" dirty="0" err="1">
                <a:latin typeface="Arial Narrow"/>
                <a:cs typeface="Arial Narrow"/>
              </a:rPr>
              <a:t>studies</a:t>
            </a:r>
            <a:r>
              <a:rPr lang="fr-FR" altLang="ja-JP" sz="2100" dirty="0">
                <a:latin typeface="Arial Narrow"/>
                <a:cs typeface="Arial Narrow"/>
              </a:rPr>
              <a:t>, </a:t>
            </a:r>
            <a:r>
              <a:rPr lang="fr-FR" altLang="ja-JP" sz="2100" dirty="0" err="1">
                <a:latin typeface="Arial Narrow"/>
                <a:cs typeface="Arial Narrow"/>
              </a:rPr>
              <a:t>Literature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reviews</a:t>
            </a:r>
            <a:r>
              <a:rPr lang="fr-FR" altLang="ja-JP" sz="2100" dirty="0">
                <a:latin typeface="Arial Narrow"/>
                <a:cs typeface="Arial Narrow"/>
              </a:rPr>
              <a:t>, etc.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Seminars or workshops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5 </a:t>
            </a:r>
            <a:r>
              <a:rPr lang="fr-FR" altLang="ja-JP" sz="2100" dirty="0" err="1">
                <a:latin typeface="Arial Narrow"/>
                <a:cs typeface="Arial Narrow"/>
              </a:rPr>
              <a:t>comprehensive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manuals</a:t>
            </a:r>
            <a:r>
              <a:rPr lang="fr-FR" altLang="ja-JP" sz="2100" dirty="0">
                <a:latin typeface="Arial Narrow"/>
                <a:cs typeface="Arial Narrow"/>
              </a:rPr>
              <a:t> (online)</a:t>
            </a:r>
          </a:p>
          <a:p>
            <a:pPr lvl="1"/>
            <a:r>
              <a:rPr lang="fr-FR" altLang="ja-JP" sz="2100" dirty="0">
                <a:latin typeface="Arial Narrow"/>
                <a:cs typeface="Arial Narrow"/>
              </a:rPr>
              <a:t>Software and </a:t>
            </a:r>
            <a:r>
              <a:rPr lang="fr-FR" altLang="ja-JP" sz="2100" dirty="0" err="1">
                <a:latin typeface="Arial Narrow"/>
                <a:cs typeface="Arial Narrow"/>
              </a:rPr>
              <a:t>tools</a:t>
            </a:r>
            <a:r>
              <a:rPr lang="fr-FR" altLang="ja-JP" sz="2100" dirty="0">
                <a:latin typeface="Arial Narrow"/>
                <a:cs typeface="Arial Narrow"/>
              </a:rPr>
              <a:t> (HDM-4, QRAM)</a:t>
            </a:r>
          </a:p>
          <a:p>
            <a:pPr lvl="1"/>
            <a:r>
              <a:rPr lang="fr-FR" altLang="ko-KR" sz="2100" dirty="0" err="1">
                <a:latin typeface="Arial Narrow"/>
                <a:ea typeface="굴림" charset="-127"/>
                <a:cs typeface="Arial Narrow"/>
              </a:rPr>
              <a:t>Usually</a:t>
            </a:r>
            <a:r>
              <a:rPr lang="fr-FR" altLang="ko-KR" sz="2100" dirty="0">
                <a:latin typeface="Arial Narrow"/>
                <a:ea typeface="굴림" charset="-127"/>
                <a:cs typeface="Arial Narrow"/>
              </a:rPr>
              <a:t> in English, French and </a:t>
            </a:r>
            <a:r>
              <a:rPr lang="fr-FR" altLang="ko-KR" sz="2100" dirty="0" err="1">
                <a:latin typeface="Arial Narrow"/>
                <a:ea typeface="굴림" charset="-127"/>
                <a:cs typeface="Arial Narrow"/>
              </a:rPr>
              <a:t>Spanish</a:t>
            </a:r>
            <a:r>
              <a:rPr lang="fr-FR" altLang="ko-KR" sz="2100" dirty="0">
                <a:latin typeface="Arial Narrow"/>
                <a:ea typeface="굴림" charset="-127"/>
                <a:cs typeface="Arial Narrow"/>
              </a:rPr>
              <a:t>. </a:t>
            </a:r>
            <a:r>
              <a:rPr lang="fr-FR" altLang="ko-KR" sz="2100" dirty="0" err="1">
                <a:latin typeface="Arial Narrow"/>
                <a:ea typeface="굴림" charset="-127"/>
                <a:cs typeface="Arial Narrow"/>
              </a:rPr>
              <a:t>Usually</a:t>
            </a:r>
            <a:r>
              <a:rPr lang="fr-FR" altLang="ko-KR" sz="2100" dirty="0">
                <a:latin typeface="Arial Narrow"/>
                <a:ea typeface="굴림" charset="-127"/>
                <a:cs typeface="Arial Narrow"/>
              </a:rPr>
              <a:t> free of charge.</a:t>
            </a:r>
          </a:p>
          <a:p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PIARC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Congresses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and </a:t>
            </a:r>
            <a:r>
              <a:rPr lang="fr-FR" altLang="ja-JP" sz="2500" b="1" dirty="0" err="1">
                <a:solidFill>
                  <a:srgbClr val="00457C"/>
                </a:solidFill>
                <a:latin typeface="Arial Narrow"/>
                <a:cs typeface="Arial Narrow"/>
              </a:rPr>
              <a:t>events</a:t>
            </a:r>
            <a:r>
              <a:rPr lang="fr-FR" altLang="ja-JP" sz="2500" b="1" dirty="0">
                <a:solidFill>
                  <a:srgbClr val="00457C"/>
                </a:solidFill>
                <a:latin typeface="Arial Narrow"/>
                <a:cs typeface="Arial Narrow"/>
              </a:rPr>
              <a:t> are world-class focus points for:</a:t>
            </a: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Dissemination</a:t>
            </a:r>
            <a:r>
              <a:rPr lang="fr-FR" altLang="ja-JP" sz="2100" dirty="0">
                <a:latin typeface="Arial Narrow"/>
                <a:cs typeface="Arial Narrow"/>
              </a:rPr>
              <a:t> of </a:t>
            </a:r>
            <a:r>
              <a:rPr lang="fr-FR" altLang="ja-JP" sz="2100" dirty="0" err="1">
                <a:latin typeface="Arial Narrow"/>
                <a:cs typeface="Arial Narrow"/>
              </a:rPr>
              <a:t>these</a:t>
            </a:r>
            <a:r>
              <a:rPr lang="fr-FR" altLang="ja-JP" sz="2100" dirty="0">
                <a:latin typeface="Arial Narrow"/>
                <a:cs typeface="Arial Narrow"/>
              </a:rPr>
              <a:t> </a:t>
            </a:r>
            <a:r>
              <a:rPr lang="fr-FR" altLang="ja-JP" sz="2100" dirty="0" err="1">
                <a:latin typeface="Arial Narrow"/>
                <a:cs typeface="Arial Narrow"/>
              </a:rPr>
              <a:t>deliverables</a:t>
            </a:r>
            <a:endParaRPr lang="fr-FR" altLang="ja-JP" sz="2100" dirty="0">
              <a:latin typeface="Arial Narrow"/>
              <a:cs typeface="Arial Narrow"/>
            </a:endParaRPr>
          </a:p>
          <a:p>
            <a:pPr lvl="1"/>
            <a:r>
              <a:rPr lang="fr-FR" altLang="ja-JP" sz="2100" dirty="0" err="1">
                <a:latin typeface="Arial Narrow"/>
                <a:cs typeface="Arial Narrow"/>
              </a:rPr>
              <a:t>Further</a:t>
            </a:r>
            <a:r>
              <a:rPr lang="fr-FR" altLang="ja-JP" sz="2100" dirty="0">
                <a:latin typeface="Arial Narrow"/>
                <a:cs typeface="Arial Narrow"/>
              </a:rPr>
              <a:t> discussions and </a:t>
            </a:r>
            <a:r>
              <a:rPr lang="fr-FR" altLang="ja-JP" sz="2100" dirty="0" err="1">
                <a:latin typeface="Arial Narrow"/>
                <a:cs typeface="Arial Narrow"/>
              </a:rPr>
              <a:t>debate</a:t>
            </a:r>
            <a:endParaRPr lang="fr-FR" altLang="ja-JP" sz="2100" dirty="0">
              <a:latin typeface="Arial Narrow"/>
              <a:cs typeface="Arial Narrow"/>
            </a:endParaRPr>
          </a:p>
          <a:p>
            <a:pPr lvl="1"/>
            <a:endParaRPr lang="fr-FR" b="1" dirty="0">
              <a:latin typeface="Arial Narrow"/>
            </a:endParaRPr>
          </a:p>
          <a:p>
            <a:endParaRPr lang="fr-FR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fr-FR" dirty="0"/>
          </a:p>
        </p:txBody>
      </p:sp>
      <p:pic>
        <p:nvPicPr>
          <p:cNvPr id="9" name="Picture 5" descr="cdrom dico">
            <a:extLst>
              <a:ext uri="{FF2B5EF4-FFF2-40B4-BE49-F238E27FC236}">
                <a16:creationId xmlns:a16="http://schemas.microsoft.com/office/drawing/2014/main" id="{7657F290-B398-4D94-90BF-7AD32E59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3722" y="828373"/>
            <a:ext cx="1665705" cy="16657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137718-C05D-4B28-83D7-077C3F550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4280" y="3494397"/>
            <a:ext cx="2427054" cy="1021346"/>
          </a:xfrm>
          <a:prstGeom prst="rect">
            <a:avLst/>
          </a:prstGeom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451C79-F3E2-40E7-A785-7615E3DD81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351" y="3964297"/>
            <a:ext cx="1900963" cy="12075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3" descr="Closing session.JPG">
            <a:extLst>
              <a:ext uri="{FF2B5EF4-FFF2-40B4-BE49-F238E27FC236}">
                <a16:creationId xmlns:a16="http://schemas.microsoft.com/office/drawing/2014/main" id="{2854CCF5-FD78-4E54-A03D-1EFBFD6DB8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18297" y="4796932"/>
            <a:ext cx="1969615" cy="1043528"/>
          </a:xfrm>
          <a:prstGeom prst="rect">
            <a:avLst/>
          </a:prstGeom>
          <a:ln>
            <a:solidFill>
              <a:srgbClr val="FFFFFF">
                <a:lumMod val="85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7A4C1D-676A-47D4-92AF-B67D68E35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7606" y="1902004"/>
            <a:ext cx="1040306" cy="1473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260B45C-F3F5-4562-8804-4764045B9991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269" y="5565296"/>
            <a:ext cx="1692006" cy="9116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E5BB8E64-6997-4453-826E-A666BFD3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4765" y="2094738"/>
            <a:ext cx="1238339" cy="17543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44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7DF13E-3E6F-4BEC-8230-69BB06F6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ED9D00"/>
              </a:buClr>
            </a:pPr>
            <a:r>
              <a:rPr lang="fr-FR" sz="3600" dirty="0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PIARC and </a:t>
            </a:r>
            <a:r>
              <a:rPr lang="fr-FR" sz="3600" dirty="0" err="1">
                <a:solidFill>
                  <a:schemeClr val="bg1">
                    <a:lumMod val="65000"/>
                  </a:schemeClr>
                </a:solidFill>
                <a:latin typeface="Arial Narrow"/>
                <a:ea typeface="ＭＳ Ｐゴシック" pitchFamily="34" charset="-128"/>
              </a:rPr>
              <a:t>Languages</a:t>
            </a:r>
            <a:endParaRPr lang="fr-FR" sz="3600" dirty="0">
              <a:solidFill>
                <a:schemeClr val="bg1">
                  <a:lumMod val="65000"/>
                </a:schemeClr>
              </a:solidFill>
              <a:latin typeface="Arial Narrow"/>
              <a:ea typeface="ＭＳ Ｐゴシック" pitchFamily="34" charset="-128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D06647-B514-4EE9-ADF4-ADD3D3CDEB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1932638"/>
            <a:ext cx="11093450" cy="4106207"/>
          </a:xfrm>
        </p:spPr>
        <p:txBody>
          <a:bodyPr/>
          <a:lstStyle/>
          <a:p>
            <a:r>
              <a:rPr lang="fr-FR" b="1" dirty="0">
                <a:latin typeface="Arial Narrow"/>
                <a:cs typeface="Arial Narrow"/>
              </a:rPr>
              <a:t>PIARC has </a:t>
            </a:r>
            <a:r>
              <a:rPr lang="fr-FR" b="1" dirty="0" err="1">
                <a:latin typeface="Arial Narrow"/>
                <a:cs typeface="Arial Narrow"/>
              </a:rPr>
              <a:t>three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working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languages</a:t>
            </a:r>
            <a:r>
              <a:rPr lang="fr-FR" b="1" dirty="0">
                <a:latin typeface="Arial Narrow"/>
                <a:cs typeface="Arial Narrow"/>
              </a:rPr>
              <a:t>:</a:t>
            </a:r>
            <a:endParaRPr lang="fr-FR" altLang="ko-KR" b="1" dirty="0">
              <a:latin typeface="Arial Narrow"/>
              <a:ea typeface="굴림" charset="-127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French, English and </a:t>
            </a:r>
            <a:r>
              <a:rPr lang="fr-FR" dirty="0" err="1">
                <a:latin typeface="Arial Narrow"/>
                <a:cs typeface="Arial Narrow"/>
              </a:rPr>
              <a:t>Spanish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Our outputs are </a:t>
            </a:r>
            <a:r>
              <a:rPr lang="fr-FR" dirty="0" err="1">
                <a:latin typeface="Arial Narrow"/>
                <a:cs typeface="Arial Narrow"/>
              </a:rPr>
              <a:t>published</a:t>
            </a:r>
            <a:r>
              <a:rPr lang="fr-FR" dirty="0">
                <a:latin typeface="Arial Narrow"/>
                <a:cs typeface="Arial Narrow"/>
              </a:rPr>
              <a:t> in </a:t>
            </a:r>
            <a:r>
              <a:rPr lang="fr-FR" dirty="0" err="1">
                <a:latin typeface="Arial Narrow"/>
                <a:cs typeface="Arial Narrow"/>
              </a:rPr>
              <a:t>those</a:t>
            </a:r>
            <a:r>
              <a:rPr lang="fr-FR" dirty="0">
                <a:latin typeface="Arial Narrow"/>
                <a:cs typeface="Arial Narrow"/>
              </a:rPr>
              <a:t> 3 </a:t>
            </a:r>
            <a:r>
              <a:rPr lang="fr-FR" dirty="0" err="1">
                <a:latin typeface="Arial Narrow"/>
                <a:cs typeface="Arial Narrow"/>
              </a:rPr>
              <a:t>languages</a:t>
            </a:r>
            <a:endParaRPr lang="en-US" dirty="0"/>
          </a:p>
          <a:p>
            <a:r>
              <a:rPr lang="fr-FR" b="1" dirty="0">
                <a:latin typeface="Arial Narrow"/>
                <a:cs typeface="Arial Narrow"/>
              </a:rPr>
              <a:t>The </a:t>
            </a:r>
            <a:r>
              <a:rPr lang="fr-FR" b="1" dirty="0" err="1">
                <a:latin typeface="Arial Narrow"/>
                <a:cs typeface="Arial Narrow"/>
              </a:rPr>
              <a:t>working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language</a:t>
            </a:r>
            <a:r>
              <a:rPr lang="fr-FR" b="1" dirty="0">
                <a:latin typeface="Arial Narrow"/>
                <a:cs typeface="Arial Narrow"/>
              </a:rPr>
              <a:t> of </a:t>
            </a:r>
            <a:r>
              <a:rPr lang="fr-FR" b="1" dirty="0" err="1">
                <a:latin typeface="Arial Narrow"/>
                <a:cs typeface="Arial Narrow"/>
              </a:rPr>
              <a:t>TCs</a:t>
            </a:r>
            <a:r>
              <a:rPr lang="fr-FR" b="1" dirty="0">
                <a:latin typeface="Arial Narrow"/>
                <a:cs typeface="Arial Narrow"/>
              </a:rPr>
              <a:t> and </a:t>
            </a:r>
            <a:r>
              <a:rPr lang="fr-FR" b="1" dirty="0" err="1">
                <a:latin typeface="Arial Narrow"/>
                <a:cs typeface="Arial Narrow"/>
              </a:rPr>
              <a:t>TFs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is</a:t>
            </a:r>
            <a:r>
              <a:rPr lang="fr-FR" b="1" dirty="0">
                <a:latin typeface="Arial Narrow"/>
                <a:cs typeface="Arial Narrow"/>
              </a:rPr>
              <a:t> English</a:t>
            </a:r>
          </a:p>
          <a:p>
            <a:r>
              <a:rPr lang="fr-FR" b="1" dirty="0" err="1">
                <a:latin typeface="Arial Narrow"/>
                <a:cs typeface="Arial Narrow"/>
              </a:rPr>
              <a:t>TCs</a:t>
            </a:r>
            <a:r>
              <a:rPr lang="fr-FR" b="1" dirty="0">
                <a:latin typeface="Arial Narrow"/>
                <a:cs typeface="Arial Narrow"/>
              </a:rPr>
              <a:t> and </a:t>
            </a:r>
            <a:r>
              <a:rPr lang="fr-FR" b="1" dirty="0" err="1">
                <a:latin typeface="Arial Narrow"/>
                <a:cs typeface="Arial Narrow"/>
              </a:rPr>
              <a:t>TFs</a:t>
            </a:r>
            <a:r>
              <a:rPr lang="fr-FR" b="1" dirty="0">
                <a:latin typeface="Arial Narrow"/>
                <a:cs typeface="Arial Narrow"/>
              </a:rPr>
              <a:t> have to </a:t>
            </a:r>
            <a:r>
              <a:rPr lang="fr-FR" b="1" dirty="0" err="1">
                <a:latin typeface="Arial Narrow"/>
                <a:cs typeface="Arial Narrow"/>
              </a:rPr>
              <a:t>deliver</a:t>
            </a:r>
            <a:r>
              <a:rPr lang="fr-FR" b="1" dirty="0">
                <a:latin typeface="Arial Narrow"/>
                <a:cs typeface="Arial Narrow"/>
              </a:rPr>
              <a:t> </a:t>
            </a:r>
            <a:r>
              <a:rPr lang="fr-FR" b="1" dirty="0" err="1">
                <a:latin typeface="Arial Narrow"/>
                <a:cs typeface="Arial Narrow"/>
              </a:rPr>
              <a:t>their</a:t>
            </a:r>
            <a:r>
              <a:rPr lang="fr-FR" b="1" dirty="0">
                <a:latin typeface="Arial Narrow"/>
                <a:cs typeface="Arial Narrow"/>
              </a:rPr>
              <a:t> outputs in the 3 </a:t>
            </a:r>
            <a:r>
              <a:rPr lang="fr-FR" b="1" dirty="0" err="1">
                <a:latin typeface="Arial Narrow"/>
                <a:cs typeface="Arial Narrow"/>
              </a:rPr>
              <a:t>languages</a:t>
            </a:r>
            <a:endParaRPr lang="en-US" b="1" dirty="0">
              <a:latin typeface="Arial Narrow"/>
              <a:cs typeface="Arial Narrow"/>
            </a:endParaRPr>
          </a:p>
          <a:p>
            <a:pPr lvl="1"/>
            <a:r>
              <a:rPr lang="fr-FR" dirty="0" err="1">
                <a:latin typeface="Arial Narrow"/>
                <a:cs typeface="Arial Narrow"/>
              </a:rPr>
              <a:t>Organising</a:t>
            </a:r>
            <a:r>
              <a:rPr lang="fr-FR" dirty="0">
                <a:latin typeface="Arial Narrow"/>
                <a:cs typeface="Arial Narrow"/>
              </a:rPr>
              <a:t> translation </a:t>
            </a:r>
            <a:r>
              <a:rPr lang="fr-FR" dirty="0" err="1">
                <a:latin typeface="Arial Narrow"/>
                <a:cs typeface="Arial Narrow"/>
              </a:rPr>
              <a:t>is</a:t>
            </a:r>
            <a:r>
              <a:rPr lang="fr-FR" dirty="0">
                <a:latin typeface="Arial Narrow"/>
                <a:cs typeface="Arial Narrow"/>
              </a:rPr>
              <a:t> a </a:t>
            </a:r>
            <a:r>
              <a:rPr lang="fr-FR" dirty="0" err="1">
                <a:latin typeface="Arial Narrow"/>
                <a:cs typeface="Arial Narrow"/>
              </a:rPr>
              <a:t>task</a:t>
            </a:r>
            <a:r>
              <a:rPr lang="fr-FR" dirty="0">
                <a:latin typeface="Arial Narrow"/>
                <a:cs typeface="Arial Narrow"/>
              </a:rPr>
              <a:t> for the 3 </a:t>
            </a:r>
            <a:r>
              <a:rPr lang="fr-FR" dirty="0" err="1">
                <a:latin typeface="Arial Narrow"/>
                <a:cs typeface="Arial Narrow"/>
              </a:rPr>
              <a:t>Secretaries</a:t>
            </a:r>
            <a:endParaRPr lang="fr-FR" dirty="0">
              <a:latin typeface="Arial Narrow"/>
              <a:cs typeface="Arial Narrow"/>
            </a:endParaRPr>
          </a:p>
          <a:p>
            <a:pPr lvl="1"/>
            <a:r>
              <a:rPr lang="fr-FR" dirty="0">
                <a:latin typeface="Arial Narrow"/>
                <a:cs typeface="Arial Narrow"/>
              </a:rPr>
              <a:t>Support </a:t>
            </a:r>
            <a:r>
              <a:rPr lang="fr-FR" dirty="0" err="1">
                <a:latin typeface="Arial Narrow"/>
                <a:cs typeface="Arial Narrow"/>
              </a:rPr>
              <a:t>from</a:t>
            </a:r>
            <a:r>
              <a:rPr lang="fr-FR" dirty="0">
                <a:latin typeface="Arial Narrow"/>
                <a:cs typeface="Arial Narrow"/>
              </a:rPr>
              <a:t> GS, </a:t>
            </a:r>
            <a:r>
              <a:rPr lang="fr-FR" dirty="0" err="1">
                <a:latin typeface="Arial Narrow"/>
                <a:cs typeface="Arial Narrow"/>
              </a:rPr>
              <a:t>such</a:t>
            </a:r>
            <a:r>
              <a:rPr lang="fr-FR" dirty="0">
                <a:latin typeface="Arial Narrow"/>
                <a:cs typeface="Arial Narrow"/>
              </a:rPr>
              <a:t> as « </a:t>
            </a:r>
            <a:r>
              <a:rPr lang="fr-FR" dirty="0" err="1">
                <a:latin typeface="Arial Narrow"/>
                <a:cs typeface="Arial Narrow"/>
              </a:rPr>
              <a:t>DeepL</a:t>
            </a:r>
            <a:r>
              <a:rPr lang="fr-FR" dirty="0">
                <a:latin typeface="Arial Narrow"/>
                <a:cs typeface="Arial Narrow"/>
              </a:rPr>
              <a:t> Pro»</a:t>
            </a:r>
            <a:endParaRPr lang="en-US" dirty="0"/>
          </a:p>
          <a:p>
            <a:r>
              <a:rPr lang="fr-FR" b="1" dirty="0">
                <a:latin typeface="Arial Narrow"/>
                <a:cs typeface="Arial Narrow"/>
              </a:rPr>
              <a:t>More translations are </a:t>
            </a:r>
            <a:r>
              <a:rPr lang="fr-FR" b="1" dirty="0" err="1">
                <a:latin typeface="Arial Narrow"/>
                <a:cs typeface="Arial Narrow"/>
              </a:rPr>
              <a:t>welcome</a:t>
            </a:r>
            <a:endParaRPr lang="fr-FR" b="1" dirty="0">
              <a:latin typeface="Arial Narrow"/>
              <a:cs typeface="Arial Narrow"/>
            </a:endParaRPr>
          </a:p>
          <a:p>
            <a:pPr lvl="1"/>
            <a:r>
              <a:rPr lang="fr-FR" dirty="0" err="1">
                <a:latin typeface="Arial Narrow"/>
                <a:cs typeface="Arial Narrow"/>
              </a:rPr>
              <a:t>Usually</a:t>
            </a:r>
            <a:r>
              <a:rPr lang="fr-FR" dirty="0">
                <a:latin typeface="Arial Narrow"/>
                <a:cs typeface="Arial Narrow"/>
              </a:rPr>
              <a:t> </a:t>
            </a:r>
            <a:r>
              <a:rPr lang="fr-FR" dirty="0" err="1">
                <a:latin typeface="Arial Narrow"/>
                <a:cs typeface="Arial Narrow"/>
              </a:rPr>
              <a:t>coordinated</a:t>
            </a:r>
            <a:r>
              <a:rPr lang="fr-FR" dirty="0">
                <a:latin typeface="Arial Narrow"/>
                <a:cs typeface="Arial Narrow"/>
              </a:rPr>
              <a:t> by National </a:t>
            </a:r>
            <a:r>
              <a:rPr lang="fr-FR" dirty="0" err="1">
                <a:latin typeface="Arial Narrow"/>
                <a:cs typeface="Arial Narrow"/>
              </a:rPr>
              <a:t>Committees</a:t>
            </a:r>
            <a:endParaRPr lang="fr-FR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7374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CF0DC2C-1EA2-4E25-9516-59B8B1AF2E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3F63AC5-5EAC-4984-990A-3DC87A7B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outputs</a:t>
            </a:r>
          </a:p>
        </p:txBody>
      </p:sp>
    </p:spTree>
    <p:extLst>
      <p:ext uri="{BB962C8B-B14F-4D97-AF65-F5344CB8AC3E}">
        <p14:creationId xmlns:p14="http://schemas.microsoft.com/office/powerpoint/2010/main" val="2811073864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 conten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2870</Words>
  <Application>Microsoft Office PowerPoint</Application>
  <PresentationFormat>Grand écran</PresentationFormat>
  <Paragraphs>457</Paragraphs>
  <Slides>46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46</vt:i4>
      </vt:variant>
    </vt:vector>
  </HeadingPairs>
  <TitlesOfParts>
    <vt:vector size="58" baseType="lpstr">
      <vt:lpstr>Arial</vt:lpstr>
      <vt:lpstr>Arial Narrow</vt:lpstr>
      <vt:lpstr>Calibri</vt:lpstr>
      <vt:lpstr>Wingdings</vt:lpstr>
      <vt:lpstr>1_Cover page</vt:lpstr>
      <vt:lpstr>Summary </vt:lpstr>
      <vt:lpstr>Chapters</vt:lpstr>
      <vt:lpstr>Slides contenu</vt:lpstr>
      <vt:lpstr>Thank you</vt:lpstr>
      <vt:lpstr>1_Content </vt:lpstr>
      <vt:lpstr>6_Summary </vt:lpstr>
      <vt:lpstr>2_Content </vt:lpstr>
      <vt:lpstr>Présentation PowerPoint</vt:lpstr>
      <vt:lpstr>Why talk about roads?</vt:lpstr>
      <vt:lpstr>Roads serve the UN's Sustainable Development Goals</vt:lpstr>
      <vt:lpstr>Introduction</vt:lpstr>
      <vt:lpstr>Présentation PowerPoint</vt:lpstr>
      <vt:lpstr>PIARC’s Four key missions</vt:lpstr>
      <vt:lpstr>Knowledge exchange: The core of PIARC</vt:lpstr>
      <vt:lpstr>PIARC and Languages</vt:lpstr>
      <vt:lpstr>Our outputs</vt:lpstr>
      <vt:lpstr>Many PIARC reports </vt:lpstr>
      <vt:lpstr>Recent PIARC publications (&gt; 1 per month)</vt:lpstr>
      <vt:lpstr>Online road dictionary </vt:lpstr>
      <vt:lpstr>Routes / Roads Magazine</vt:lpstr>
      <vt:lpstr>Online Manuals : Easy access to knowledge</vt:lpstr>
      <vt:lpstr>Software</vt:lpstr>
      <vt:lpstr>Many international PIARC Events</vt:lpstr>
      <vt:lpstr>Our structures</vt:lpstr>
      <vt:lpstr>PIARC Organisational Structure</vt:lpstr>
      <vt:lpstr>New Executive Committee 2022 - 2024</vt:lpstr>
      <vt:lpstr>48 PIARC National Committees in 49 Countries </vt:lpstr>
      <vt:lpstr>General Secretariat</vt:lpstr>
      <vt:lpstr>PIARC Committees and Task Forces</vt:lpstr>
      <vt:lpstr>Membership </vt:lpstr>
      <vt:lpstr>Work program</vt:lpstr>
      <vt:lpstr>PIARC Congresses</vt:lpstr>
      <vt:lpstr>Congresses in 2020 - 2023</vt:lpstr>
      <vt:lpstr>World Road Congress 2019 - Abu Dhabi</vt:lpstr>
      <vt:lpstr>Présentation PowerPoint</vt:lpstr>
      <vt:lpstr>Présentation PowerPoint</vt:lpstr>
      <vt:lpstr>27th World Road Congress 2 – 6 October 2023   </vt:lpstr>
      <vt:lpstr>Next PIARC Congresses </vt:lpstr>
      <vt:lpstr>PIARC Strategic Plan 2020 - 2023</vt:lpstr>
      <vt:lpstr>Role of the Strategic Plan  </vt:lpstr>
      <vt:lpstr>Development of the Strategic Plan  </vt:lpstr>
      <vt:lpstr>Goals</vt:lpstr>
      <vt:lpstr>Key horizontal issues</vt:lpstr>
      <vt:lpstr>PIARC Technical Committees 2020 – 2023</vt:lpstr>
      <vt:lpstr>Some organisation directions</vt:lpstr>
      <vt:lpstr>PIARC and LMICs</vt:lpstr>
      <vt:lpstr>PIARC Partnerships</vt:lpstr>
      <vt:lpstr>Gender inclusion and Diversity</vt:lpstr>
      <vt:lpstr>Conclusion</vt:lpstr>
      <vt:lpstr>World Wide Knowledge exchange: The core of PIARC </vt:lpstr>
      <vt:lpstr>Advantages of being a member   </vt:lpstr>
      <vt:lpstr>Thank you for your attention!</vt:lpstr>
      <vt:lpstr>Acronyms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Aipcr Piarc</cp:lastModifiedBy>
  <cp:revision>207</cp:revision>
  <dcterms:created xsi:type="dcterms:W3CDTF">2019-10-28T10:19:34Z</dcterms:created>
  <dcterms:modified xsi:type="dcterms:W3CDTF">2023-04-06T09:20:41Z</dcterms:modified>
</cp:coreProperties>
</file>