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695" r:id="rId2"/>
    <p:sldMasterId id="2147483702" r:id="rId3"/>
    <p:sldMasterId id="2147483648" r:id="rId4"/>
    <p:sldMasterId id="2147483721" r:id="rId5"/>
    <p:sldMasterId id="2147483764" r:id="rId6"/>
    <p:sldMasterId id="2147483769" r:id="rId7"/>
    <p:sldMasterId id="2147483779" r:id="rId8"/>
  </p:sldMasterIdLst>
  <p:notesMasterIdLst>
    <p:notesMasterId r:id="rId55"/>
  </p:notesMasterIdLst>
  <p:handoutMasterIdLst>
    <p:handoutMasterId r:id="rId56"/>
  </p:handoutMasterIdLst>
  <p:sldIdLst>
    <p:sldId id="310" r:id="rId9"/>
    <p:sldId id="3625" r:id="rId10"/>
    <p:sldId id="4793" r:id="rId11"/>
    <p:sldId id="353" r:id="rId12"/>
    <p:sldId id="4795" r:id="rId13"/>
    <p:sldId id="334" r:id="rId14"/>
    <p:sldId id="1067" r:id="rId15"/>
    <p:sldId id="360" r:id="rId16"/>
    <p:sldId id="361" r:id="rId17"/>
    <p:sldId id="362" r:id="rId18"/>
    <p:sldId id="4775" r:id="rId19"/>
    <p:sldId id="363" r:id="rId20"/>
    <p:sldId id="364" r:id="rId21"/>
    <p:sldId id="365" r:id="rId22"/>
    <p:sldId id="366" r:id="rId23"/>
    <p:sldId id="4784" r:id="rId24"/>
    <p:sldId id="369" r:id="rId25"/>
    <p:sldId id="1016" r:id="rId26"/>
    <p:sldId id="4769" r:id="rId27"/>
    <p:sldId id="1018" r:id="rId28"/>
    <p:sldId id="347" r:id="rId29"/>
    <p:sldId id="1020" r:id="rId30"/>
    <p:sldId id="350" r:id="rId31"/>
    <p:sldId id="351" r:id="rId32"/>
    <p:sldId id="1035" r:id="rId33"/>
    <p:sldId id="1037" r:id="rId34"/>
    <p:sldId id="1040" r:id="rId35"/>
    <p:sldId id="1041" r:id="rId36"/>
    <p:sldId id="1042" r:id="rId37"/>
    <p:sldId id="4746" r:id="rId38"/>
    <p:sldId id="1066" r:id="rId39"/>
    <p:sldId id="1057" r:id="rId40"/>
    <p:sldId id="1076" r:id="rId41"/>
    <p:sldId id="1058" r:id="rId42"/>
    <p:sldId id="338" r:id="rId43"/>
    <p:sldId id="1070" r:id="rId44"/>
    <p:sldId id="4792" r:id="rId45"/>
    <p:sldId id="4796" r:id="rId46"/>
    <p:sldId id="4798" r:id="rId47"/>
    <p:sldId id="339" r:id="rId48"/>
    <p:sldId id="4797" r:id="rId49"/>
    <p:sldId id="1059" r:id="rId50"/>
    <p:sldId id="1062" r:id="rId51"/>
    <p:sldId id="4777" r:id="rId52"/>
    <p:sldId id="322" r:id="rId53"/>
    <p:sldId id="332" r:id="rId5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D00"/>
    <a:srgbClr val="CBCFD7"/>
    <a:srgbClr val="00457D"/>
    <a:srgbClr val="000000"/>
    <a:srgbClr val="004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58" autoAdjust="0"/>
  </p:normalViewPr>
  <p:slideViewPr>
    <p:cSldViewPr snapToGrid="0" showGuides="1">
      <p:cViewPr varScale="1">
        <p:scale>
          <a:sx n="104" d="100"/>
          <a:sy n="104" d="100"/>
        </p:scale>
        <p:origin x="732" y="108"/>
      </p:cViewPr>
      <p:guideLst>
        <p:guide orient="horz" pos="1979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8B6C0-AFF4-46A8-857B-C45E3CBC7F31}" type="doc">
      <dgm:prSet loTypeId="urn:microsoft.com/office/officeart/2005/8/layout/hierarchy6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3D293BD1-A5FE-45C1-B802-6F24A11A4928}">
      <dgm:prSet phldrT="[Text]"/>
      <dgm:spPr/>
      <dgm:t>
        <a:bodyPr/>
        <a:lstStyle/>
        <a:p>
          <a:r>
            <a:rPr lang="en-GB"/>
            <a:t>Conseil </a:t>
          </a:r>
          <a:endParaRPr lang="en-GB" dirty="0"/>
        </a:p>
      </dgm:t>
    </dgm:pt>
    <dgm:pt modelId="{3DAF8232-63FE-4877-8882-05F8AD65E2A9}" type="parTrans" cxnId="{4A0F9533-1F58-445A-A810-2D552073E20C}">
      <dgm:prSet/>
      <dgm:spPr/>
      <dgm:t>
        <a:bodyPr/>
        <a:lstStyle/>
        <a:p>
          <a:endParaRPr lang="en-GB"/>
        </a:p>
      </dgm:t>
    </dgm:pt>
    <dgm:pt modelId="{622D3F90-9752-4924-89DF-258184DE49C6}" type="sibTrans" cxnId="{4A0F9533-1F58-445A-A810-2D552073E20C}">
      <dgm:prSet/>
      <dgm:spPr/>
      <dgm:t>
        <a:bodyPr/>
        <a:lstStyle/>
        <a:p>
          <a:endParaRPr lang="en-GB"/>
        </a:p>
      </dgm:t>
    </dgm:pt>
    <dgm:pt modelId="{836367DE-4257-4A23-B546-4383AE566277}">
      <dgm:prSet phldrT="[Text]"/>
      <dgm:spPr/>
      <dgm:t>
        <a:bodyPr/>
        <a:lstStyle/>
        <a:p>
          <a:r>
            <a:rPr lang="en-GB"/>
            <a:t>Comité exécutif</a:t>
          </a:r>
          <a:endParaRPr lang="en-GB" dirty="0"/>
        </a:p>
      </dgm:t>
    </dgm:pt>
    <dgm:pt modelId="{C4482F0D-7FC8-4139-9187-00E1747864C0}" type="parTrans" cxnId="{84AFFA54-2EA3-439C-ABD1-23245427F18D}">
      <dgm:prSet/>
      <dgm:spPr>
        <a:ln w="19050">
          <a:solidFill>
            <a:srgbClr val="00457D"/>
          </a:solidFill>
        </a:ln>
      </dgm:spPr>
      <dgm:t>
        <a:bodyPr/>
        <a:lstStyle/>
        <a:p>
          <a:endParaRPr lang="en-GB"/>
        </a:p>
      </dgm:t>
    </dgm:pt>
    <dgm:pt modelId="{25365B30-72FE-4531-9E8B-76A1E210099F}" type="sibTrans" cxnId="{84AFFA54-2EA3-439C-ABD1-23245427F18D}">
      <dgm:prSet/>
      <dgm:spPr/>
      <dgm:t>
        <a:bodyPr/>
        <a:lstStyle/>
        <a:p>
          <a:endParaRPr lang="en-GB"/>
        </a:p>
      </dgm:t>
    </dgm:pt>
    <dgm:pt modelId="{A62FDC4E-1568-40DE-801E-8F84FEC09B0C}">
      <dgm:prSet phldrT="[Text]"/>
      <dgm:spPr/>
      <dgm:t>
        <a:bodyPr/>
        <a:lstStyle/>
        <a:p>
          <a:r>
            <a:rPr lang="en-GB" dirty="0"/>
            <a:t>Commission du Plan </a:t>
          </a:r>
          <a:r>
            <a:rPr lang="en-GB" dirty="0" err="1"/>
            <a:t>stratégique</a:t>
          </a:r>
          <a:endParaRPr lang="en-GB" dirty="0"/>
        </a:p>
      </dgm:t>
    </dgm:pt>
    <dgm:pt modelId="{7064D66B-68F5-42D5-B10C-114C1B6D7C76}" type="parTrans" cxnId="{8C43B14C-2945-4B91-8283-EDBD1A193F83}">
      <dgm:prSet/>
      <dgm:spPr>
        <a:ln w="19050">
          <a:solidFill>
            <a:srgbClr val="00457D"/>
          </a:solidFill>
        </a:ln>
      </dgm:spPr>
      <dgm:t>
        <a:bodyPr/>
        <a:lstStyle/>
        <a:p>
          <a:endParaRPr lang="en-GB"/>
        </a:p>
      </dgm:t>
    </dgm:pt>
    <dgm:pt modelId="{B7EBA35A-B71F-49C5-8908-5BDB884CFBCB}" type="sibTrans" cxnId="{8C43B14C-2945-4B91-8283-EDBD1A193F83}">
      <dgm:prSet/>
      <dgm:spPr/>
      <dgm:t>
        <a:bodyPr/>
        <a:lstStyle/>
        <a:p>
          <a:endParaRPr lang="en-GB"/>
        </a:p>
      </dgm:t>
    </dgm:pt>
    <dgm:pt modelId="{0132B569-01C1-4C84-BDC6-63469DE872EC}">
      <dgm:prSet phldrT="[Text]"/>
      <dgm:spPr/>
      <dgm:t>
        <a:bodyPr/>
        <a:lstStyle/>
        <a:p>
          <a:r>
            <a:rPr lang="en-GB" dirty="0"/>
            <a:t>Commission des Finances</a:t>
          </a:r>
        </a:p>
      </dgm:t>
    </dgm:pt>
    <dgm:pt modelId="{597F7D52-1A5B-4703-A26A-FE7D32B89BB4}" type="parTrans" cxnId="{AA473C88-CF63-43A4-9F54-70715127945C}">
      <dgm:prSet/>
      <dgm:spPr>
        <a:ln w="19050">
          <a:solidFill>
            <a:srgbClr val="00457D"/>
          </a:solidFill>
        </a:ln>
      </dgm:spPr>
      <dgm:t>
        <a:bodyPr/>
        <a:lstStyle/>
        <a:p>
          <a:endParaRPr lang="en-GB"/>
        </a:p>
      </dgm:t>
    </dgm:pt>
    <dgm:pt modelId="{1D2F3B45-FB6A-46A3-9E64-2E505C7125ED}" type="sibTrans" cxnId="{AA473C88-CF63-43A4-9F54-70715127945C}">
      <dgm:prSet/>
      <dgm:spPr/>
      <dgm:t>
        <a:bodyPr/>
        <a:lstStyle/>
        <a:p>
          <a:endParaRPr lang="en-GB"/>
        </a:p>
      </dgm:t>
    </dgm:pt>
    <dgm:pt modelId="{C613507D-0C51-4999-A5F6-08E5017D2159}">
      <dgm:prSet phldrT="[Text]" custT="1"/>
      <dgm:spPr/>
      <dgm:t>
        <a:bodyPr/>
        <a:lstStyle/>
        <a:p>
          <a:r>
            <a:rPr lang="en-GB" sz="1250" b="1" dirty="0"/>
            <a:t>Pays membres et </a:t>
          </a:r>
          <a:r>
            <a:rPr lang="en-GB" sz="1250" b="1" dirty="0" err="1"/>
            <a:t>Comités</a:t>
          </a:r>
          <a:r>
            <a:rPr lang="en-GB" sz="1250" b="1" dirty="0"/>
            <a:t> nationaux</a:t>
          </a:r>
        </a:p>
      </dgm:t>
    </dgm:pt>
    <dgm:pt modelId="{0D37EE9A-B7D6-45DC-A174-1FF007055C9A}" type="parTrans" cxnId="{27AAC36A-A118-4037-AA5C-388CAB3B2325}">
      <dgm:prSet/>
      <dgm:spPr/>
      <dgm:t>
        <a:bodyPr/>
        <a:lstStyle/>
        <a:p>
          <a:endParaRPr lang="en-GB"/>
        </a:p>
      </dgm:t>
    </dgm:pt>
    <dgm:pt modelId="{D9D5DE18-CA92-41EA-B941-B3A412500AD3}" type="sibTrans" cxnId="{27AAC36A-A118-4037-AA5C-388CAB3B2325}">
      <dgm:prSet/>
      <dgm:spPr/>
      <dgm:t>
        <a:bodyPr/>
        <a:lstStyle/>
        <a:p>
          <a:endParaRPr lang="en-GB"/>
        </a:p>
      </dgm:t>
    </dgm:pt>
    <dgm:pt modelId="{42793845-7459-479E-B80E-0265DC3520AB}">
      <dgm:prSet phldrT="[Text]" custT="1"/>
      <dgm:spPr/>
      <dgm:t>
        <a:bodyPr/>
        <a:lstStyle/>
        <a:p>
          <a:r>
            <a:rPr lang="en-GB" sz="1250" b="1" dirty="0"/>
            <a:t>- Président</a:t>
          </a:r>
        </a:p>
        <a:p>
          <a:r>
            <a:rPr lang="en-GB" sz="1250" b="1" dirty="0"/>
            <a:t>- Président </a:t>
          </a:r>
          <a:r>
            <a:rPr lang="en-GB" sz="1250" b="1" dirty="0" err="1"/>
            <a:t>sortant</a:t>
          </a:r>
          <a:endParaRPr lang="en-GB" sz="1250" b="1" dirty="0"/>
        </a:p>
        <a:p>
          <a:r>
            <a:rPr lang="en-GB" sz="1250" b="1" dirty="0"/>
            <a:t>- 3 Vice-présidents</a:t>
          </a:r>
        </a:p>
        <a:p>
          <a:r>
            <a:rPr lang="en-GB" sz="1250" b="1" dirty="0"/>
            <a:t>22 membres</a:t>
          </a:r>
        </a:p>
        <a:p>
          <a:r>
            <a:rPr lang="en-GB" sz="1250" b="1" dirty="0" err="1"/>
            <a:t>Représentant</a:t>
          </a:r>
          <a:r>
            <a:rPr lang="en-GB" sz="1250" b="1" dirty="0"/>
            <a:t> des </a:t>
          </a:r>
          <a:r>
            <a:rPr lang="en-GB" sz="1250" b="1" dirty="0" err="1"/>
            <a:t>Comités</a:t>
          </a:r>
          <a:r>
            <a:rPr lang="en-GB" sz="1250" b="1" dirty="0"/>
            <a:t> nationaux</a:t>
          </a:r>
        </a:p>
      </dgm:t>
    </dgm:pt>
    <dgm:pt modelId="{5F53FC79-E84B-4ABA-AB17-6EE8D2C85614}" type="parTrans" cxnId="{8FFC6C23-52D5-45EF-8FD2-96A88A1E793E}">
      <dgm:prSet/>
      <dgm:spPr/>
      <dgm:t>
        <a:bodyPr/>
        <a:lstStyle/>
        <a:p>
          <a:endParaRPr lang="en-GB"/>
        </a:p>
      </dgm:t>
    </dgm:pt>
    <dgm:pt modelId="{6D93BE57-23D5-4FD8-A907-9A23675177CE}" type="sibTrans" cxnId="{8FFC6C23-52D5-45EF-8FD2-96A88A1E793E}">
      <dgm:prSet/>
      <dgm:spPr/>
      <dgm:t>
        <a:bodyPr/>
        <a:lstStyle/>
        <a:p>
          <a:endParaRPr lang="en-GB"/>
        </a:p>
      </dgm:t>
    </dgm:pt>
    <dgm:pt modelId="{212B202F-551F-486A-B8AC-66DFC73BD654}">
      <dgm:prSet phldrT="[Text]" custT="1"/>
      <dgm:spPr/>
      <dgm:t>
        <a:bodyPr/>
        <a:lstStyle/>
        <a:p>
          <a:r>
            <a:rPr lang="en-GB" sz="1250" b="1" dirty="0" err="1"/>
            <a:t>Soutient</a:t>
          </a:r>
          <a:r>
            <a:rPr lang="en-GB" sz="1250" b="1" dirty="0"/>
            <a:t> le </a:t>
          </a:r>
          <a:r>
            <a:rPr lang="en-GB" sz="1250" b="1" dirty="0" err="1"/>
            <a:t>Comex</a:t>
          </a:r>
          <a:endParaRPr lang="en-GB" sz="1250" b="1" dirty="0"/>
        </a:p>
      </dgm:t>
    </dgm:pt>
    <dgm:pt modelId="{FF75B501-4F4C-4A10-AAE1-5E358E514A06}" type="parTrans" cxnId="{DA29A019-B660-442E-AD5F-A9E4FEFFAA88}">
      <dgm:prSet/>
      <dgm:spPr/>
      <dgm:t>
        <a:bodyPr/>
        <a:lstStyle/>
        <a:p>
          <a:endParaRPr lang="en-GB"/>
        </a:p>
      </dgm:t>
    </dgm:pt>
    <dgm:pt modelId="{08A165CA-EE0A-4404-B16A-0FA9134ADC5D}" type="sibTrans" cxnId="{DA29A019-B660-442E-AD5F-A9E4FEFFAA88}">
      <dgm:prSet/>
      <dgm:spPr/>
      <dgm:t>
        <a:bodyPr/>
        <a:lstStyle/>
        <a:p>
          <a:endParaRPr lang="en-GB"/>
        </a:p>
      </dgm:t>
    </dgm:pt>
    <dgm:pt modelId="{F94FDA32-10D8-4EF7-91FA-DF289358E2D4}">
      <dgm:prSet phldrT="[Text]"/>
      <dgm:spPr/>
      <dgm:t>
        <a:bodyPr/>
        <a:lstStyle/>
        <a:p>
          <a:r>
            <a:rPr lang="en-GB" dirty="0"/>
            <a:t>Commission de la Communication</a:t>
          </a:r>
        </a:p>
      </dgm:t>
    </dgm:pt>
    <dgm:pt modelId="{9F567B97-3F9C-4048-AC8E-A7437A5596B3}" type="parTrans" cxnId="{C3CBE3A7-0DCC-4936-99FA-1B96289629AA}">
      <dgm:prSet/>
      <dgm:spPr>
        <a:ln w="19050">
          <a:solidFill>
            <a:srgbClr val="00457D"/>
          </a:solidFill>
        </a:ln>
      </dgm:spPr>
      <dgm:t>
        <a:bodyPr/>
        <a:lstStyle/>
        <a:p>
          <a:endParaRPr lang="en-GB"/>
        </a:p>
      </dgm:t>
    </dgm:pt>
    <dgm:pt modelId="{CCAD4B40-3711-4109-BC1E-5F0972EEC307}" type="sibTrans" cxnId="{C3CBE3A7-0DCC-4936-99FA-1B96289629AA}">
      <dgm:prSet/>
      <dgm:spPr/>
      <dgm:t>
        <a:bodyPr/>
        <a:lstStyle/>
        <a:p>
          <a:endParaRPr lang="en-GB"/>
        </a:p>
      </dgm:t>
    </dgm:pt>
    <dgm:pt modelId="{CB468013-18C8-4BF0-B25A-5C86879C888F}" type="pres">
      <dgm:prSet presAssocID="{EBF8B6C0-AFF4-46A8-857B-C45E3CBC7F3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FD2DCAC-4A1A-4DA3-BD3B-C91AAB9021F1}" type="pres">
      <dgm:prSet presAssocID="{EBF8B6C0-AFF4-46A8-857B-C45E3CBC7F31}" presName="hierFlow" presStyleCnt="0"/>
      <dgm:spPr/>
    </dgm:pt>
    <dgm:pt modelId="{73C7BB95-5F71-4F46-B2FA-2D4B8F8A5268}" type="pres">
      <dgm:prSet presAssocID="{EBF8B6C0-AFF4-46A8-857B-C45E3CBC7F31}" presName="firstBuf" presStyleCnt="0"/>
      <dgm:spPr/>
    </dgm:pt>
    <dgm:pt modelId="{7B32C377-7D72-4830-889F-40C871F578B8}" type="pres">
      <dgm:prSet presAssocID="{EBF8B6C0-AFF4-46A8-857B-C45E3CBC7F3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A945CCB-EC8D-493A-B873-BFDE74514041}" type="pres">
      <dgm:prSet presAssocID="{3D293BD1-A5FE-45C1-B802-6F24A11A4928}" presName="Name14" presStyleCnt="0"/>
      <dgm:spPr/>
    </dgm:pt>
    <dgm:pt modelId="{6D54B486-E83A-4BE5-AB05-2D85C4AF1171}" type="pres">
      <dgm:prSet presAssocID="{3D293BD1-A5FE-45C1-B802-6F24A11A4928}" presName="level1Shape" presStyleLbl="node0" presStyleIdx="0" presStyleCnt="1" custLinFactNeighborX="-27555" custLinFactNeighborY="-3036">
        <dgm:presLayoutVars>
          <dgm:chPref val="3"/>
        </dgm:presLayoutVars>
      </dgm:prSet>
      <dgm:spPr/>
    </dgm:pt>
    <dgm:pt modelId="{B057EA5E-EAC8-44C1-89C5-BFB0039B94FB}" type="pres">
      <dgm:prSet presAssocID="{3D293BD1-A5FE-45C1-B802-6F24A11A4928}" presName="hierChild2" presStyleCnt="0"/>
      <dgm:spPr/>
    </dgm:pt>
    <dgm:pt modelId="{13CE898F-E163-429D-ACD9-E6005FFC220A}" type="pres">
      <dgm:prSet presAssocID="{C4482F0D-7FC8-4139-9187-00E1747864C0}" presName="Name19" presStyleLbl="parChTrans1D2" presStyleIdx="0" presStyleCnt="1"/>
      <dgm:spPr/>
    </dgm:pt>
    <dgm:pt modelId="{3EE690C9-A9C2-4054-A9FC-40F2E4CD11B8}" type="pres">
      <dgm:prSet presAssocID="{836367DE-4257-4A23-B546-4383AE566277}" presName="Name21" presStyleCnt="0"/>
      <dgm:spPr/>
    </dgm:pt>
    <dgm:pt modelId="{E279E2B2-4C95-4270-BBF6-B488B9800A30}" type="pres">
      <dgm:prSet presAssocID="{836367DE-4257-4A23-B546-4383AE566277}" presName="level2Shape" presStyleLbl="node2" presStyleIdx="0" presStyleCnt="1" custLinFactNeighborX="-27555" custLinFactNeighborY="5606"/>
      <dgm:spPr/>
    </dgm:pt>
    <dgm:pt modelId="{8AFF2EAD-0E75-4CA7-847F-F0B76A791ED4}" type="pres">
      <dgm:prSet presAssocID="{836367DE-4257-4A23-B546-4383AE566277}" presName="hierChild3" presStyleCnt="0"/>
      <dgm:spPr/>
    </dgm:pt>
    <dgm:pt modelId="{DDAA86FE-4733-40C3-A244-DB19AF53DFAC}" type="pres">
      <dgm:prSet presAssocID="{9F567B97-3F9C-4048-AC8E-A7437A5596B3}" presName="Name19" presStyleLbl="parChTrans1D3" presStyleIdx="0" presStyleCnt="3"/>
      <dgm:spPr/>
    </dgm:pt>
    <dgm:pt modelId="{11A089F6-E6EC-4C8B-B3C2-8BFEC685ADC8}" type="pres">
      <dgm:prSet presAssocID="{F94FDA32-10D8-4EF7-91FA-DF289358E2D4}" presName="Name21" presStyleCnt="0"/>
      <dgm:spPr/>
    </dgm:pt>
    <dgm:pt modelId="{7E206DFE-F328-4949-AEC1-C04B179EAE16}" type="pres">
      <dgm:prSet presAssocID="{F94FDA32-10D8-4EF7-91FA-DF289358E2D4}" presName="level2Shape" presStyleLbl="node3" presStyleIdx="0" presStyleCnt="3" custScaleX="106452" custScaleY="76900" custLinFactNeighborY="59320"/>
      <dgm:spPr/>
    </dgm:pt>
    <dgm:pt modelId="{BDA141A6-FDE1-473F-A53E-ECEDD13C9655}" type="pres">
      <dgm:prSet presAssocID="{F94FDA32-10D8-4EF7-91FA-DF289358E2D4}" presName="hierChild3" presStyleCnt="0"/>
      <dgm:spPr/>
    </dgm:pt>
    <dgm:pt modelId="{E208D73C-95C1-4779-A432-04F0B1893DBD}" type="pres">
      <dgm:prSet presAssocID="{7064D66B-68F5-42D5-B10C-114C1B6D7C76}" presName="Name19" presStyleLbl="parChTrans1D3" presStyleIdx="1" presStyleCnt="3"/>
      <dgm:spPr/>
    </dgm:pt>
    <dgm:pt modelId="{1EA4BDEB-0178-4FEB-82A4-81B67FF902E5}" type="pres">
      <dgm:prSet presAssocID="{A62FDC4E-1568-40DE-801E-8F84FEC09B0C}" presName="Name21" presStyleCnt="0"/>
      <dgm:spPr/>
    </dgm:pt>
    <dgm:pt modelId="{D6008069-0BD2-4AED-802D-CE1D8A9D74E6}" type="pres">
      <dgm:prSet presAssocID="{A62FDC4E-1568-40DE-801E-8F84FEC09B0C}" presName="level2Shape" presStyleLbl="node3" presStyleIdx="1" presStyleCnt="3" custScaleX="103709" custScaleY="99945" custLinFactNeighborY="59320"/>
      <dgm:spPr/>
    </dgm:pt>
    <dgm:pt modelId="{D0C33310-9C26-4C41-982F-756F06D87536}" type="pres">
      <dgm:prSet presAssocID="{A62FDC4E-1568-40DE-801E-8F84FEC09B0C}" presName="hierChild3" presStyleCnt="0"/>
      <dgm:spPr/>
    </dgm:pt>
    <dgm:pt modelId="{91EB8596-42EE-4081-972D-E9FB048B33CC}" type="pres">
      <dgm:prSet presAssocID="{597F7D52-1A5B-4703-A26A-FE7D32B89BB4}" presName="Name19" presStyleLbl="parChTrans1D3" presStyleIdx="2" presStyleCnt="3"/>
      <dgm:spPr/>
    </dgm:pt>
    <dgm:pt modelId="{D46712EC-D9B4-4F87-AF6D-EB66F84DCA2F}" type="pres">
      <dgm:prSet presAssocID="{0132B569-01C1-4C84-BDC6-63469DE872EC}" presName="Name21" presStyleCnt="0"/>
      <dgm:spPr/>
    </dgm:pt>
    <dgm:pt modelId="{A9C60537-CD29-4643-9917-4E03EE51CF68}" type="pres">
      <dgm:prSet presAssocID="{0132B569-01C1-4C84-BDC6-63469DE872EC}" presName="level2Shape" presStyleLbl="node3" presStyleIdx="2" presStyleCnt="3" custScaleX="78933" custScaleY="60984" custLinFactNeighborY="59320"/>
      <dgm:spPr/>
    </dgm:pt>
    <dgm:pt modelId="{9E0AF425-D7A1-4CF4-891E-0C4C3846FB8F}" type="pres">
      <dgm:prSet presAssocID="{0132B569-01C1-4C84-BDC6-63469DE872EC}" presName="hierChild3" presStyleCnt="0"/>
      <dgm:spPr/>
    </dgm:pt>
    <dgm:pt modelId="{A3D5E828-D848-4543-8428-3FCC1BD1639E}" type="pres">
      <dgm:prSet presAssocID="{EBF8B6C0-AFF4-46A8-857B-C45E3CBC7F31}" presName="bgShapesFlow" presStyleCnt="0"/>
      <dgm:spPr/>
    </dgm:pt>
    <dgm:pt modelId="{03632E6C-17BB-46B4-B5DD-4B9C57F97391}" type="pres">
      <dgm:prSet presAssocID="{C613507D-0C51-4999-A5F6-08E5017D2159}" presName="rectComp" presStyleCnt="0"/>
      <dgm:spPr/>
    </dgm:pt>
    <dgm:pt modelId="{3EC450EE-D523-4D9D-8EEC-0ECFAAB9D3B0}" type="pres">
      <dgm:prSet presAssocID="{C613507D-0C51-4999-A5F6-08E5017D2159}" presName="bgRect" presStyleLbl="bgShp" presStyleIdx="0" presStyleCnt="3"/>
      <dgm:spPr/>
    </dgm:pt>
    <dgm:pt modelId="{0EE6200D-024D-4038-AB04-B6F371CE3A71}" type="pres">
      <dgm:prSet presAssocID="{C613507D-0C51-4999-A5F6-08E5017D2159}" presName="bgRectTx" presStyleLbl="bgShp" presStyleIdx="0" presStyleCnt="3">
        <dgm:presLayoutVars>
          <dgm:bulletEnabled val="1"/>
        </dgm:presLayoutVars>
      </dgm:prSet>
      <dgm:spPr/>
    </dgm:pt>
    <dgm:pt modelId="{407B6D20-C898-4200-94B5-09E310621D3C}" type="pres">
      <dgm:prSet presAssocID="{C613507D-0C51-4999-A5F6-08E5017D2159}" presName="spComp" presStyleCnt="0"/>
      <dgm:spPr/>
    </dgm:pt>
    <dgm:pt modelId="{2877924E-F980-46BF-BAE9-0FCE0B4F938A}" type="pres">
      <dgm:prSet presAssocID="{C613507D-0C51-4999-A5F6-08E5017D2159}" presName="vSp" presStyleCnt="0"/>
      <dgm:spPr/>
    </dgm:pt>
    <dgm:pt modelId="{67C64DD4-8C53-4CE9-9CFA-D038963DBE6B}" type="pres">
      <dgm:prSet presAssocID="{42793845-7459-479E-B80E-0265DC3520AB}" presName="rectComp" presStyleCnt="0"/>
      <dgm:spPr/>
    </dgm:pt>
    <dgm:pt modelId="{105B0FE6-5F4D-461C-8752-90B4B7475CE2}" type="pres">
      <dgm:prSet presAssocID="{42793845-7459-479E-B80E-0265DC3520AB}" presName="bgRect" presStyleLbl="bgShp" presStyleIdx="1" presStyleCnt="3" custScaleY="152550"/>
      <dgm:spPr/>
    </dgm:pt>
    <dgm:pt modelId="{FF8985F0-FB1E-49D1-A619-3AF4D9599485}" type="pres">
      <dgm:prSet presAssocID="{42793845-7459-479E-B80E-0265DC3520AB}" presName="bgRectTx" presStyleLbl="bgShp" presStyleIdx="1" presStyleCnt="3">
        <dgm:presLayoutVars>
          <dgm:bulletEnabled val="1"/>
        </dgm:presLayoutVars>
      </dgm:prSet>
      <dgm:spPr/>
    </dgm:pt>
    <dgm:pt modelId="{4EDDBBCD-5F08-472F-AD8C-7C0934AC7CC3}" type="pres">
      <dgm:prSet presAssocID="{42793845-7459-479E-B80E-0265DC3520AB}" presName="spComp" presStyleCnt="0"/>
      <dgm:spPr/>
    </dgm:pt>
    <dgm:pt modelId="{D936B1A8-3AF4-4D4F-9F08-93404696168A}" type="pres">
      <dgm:prSet presAssocID="{42793845-7459-479E-B80E-0265DC3520AB}" presName="vSp" presStyleCnt="0"/>
      <dgm:spPr/>
    </dgm:pt>
    <dgm:pt modelId="{5F831735-D62E-440A-987C-FA6C825453AE}" type="pres">
      <dgm:prSet presAssocID="{212B202F-551F-486A-B8AC-66DFC73BD654}" presName="rectComp" presStyleCnt="0"/>
      <dgm:spPr/>
    </dgm:pt>
    <dgm:pt modelId="{AF9D6CD4-ADA9-4EC1-8333-7ACAC12B2409}" type="pres">
      <dgm:prSet presAssocID="{212B202F-551F-486A-B8AC-66DFC73BD654}" presName="bgRect" presStyleLbl="bgShp" presStyleIdx="2" presStyleCnt="3" custLinFactNeighborY="-7836"/>
      <dgm:spPr/>
    </dgm:pt>
    <dgm:pt modelId="{5A1DCE44-1FB7-433B-A312-19F732659097}" type="pres">
      <dgm:prSet presAssocID="{212B202F-551F-486A-B8AC-66DFC73BD654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835CE70A-4492-4EF5-B9E8-1FBE6D8D3A74}" type="presOf" srcId="{7064D66B-68F5-42D5-B10C-114C1B6D7C76}" destId="{E208D73C-95C1-4779-A432-04F0B1893DBD}" srcOrd="0" destOrd="0" presId="urn:microsoft.com/office/officeart/2005/8/layout/hierarchy6"/>
    <dgm:cxn modelId="{DA29A019-B660-442E-AD5F-A9E4FEFFAA88}" srcId="{EBF8B6C0-AFF4-46A8-857B-C45E3CBC7F31}" destId="{212B202F-551F-486A-B8AC-66DFC73BD654}" srcOrd="3" destOrd="0" parTransId="{FF75B501-4F4C-4A10-AAE1-5E358E514A06}" sibTransId="{08A165CA-EE0A-4404-B16A-0FA9134ADC5D}"/>
    <dgm:cxn modelId="{8FFC6C23-52D5-45EF-8FD2-96A88A1E793E}" srcId="{EBF8B6C0-AFF4-46A8-857B-C45E3CBC7F31}" destId="{42793845-7459-479E-B80E-0265DC3520AB}" srcOrd="2" destOrd="0" parTransId="{5F53FC79-E84B-4ABA-AB17-6EE8D2C85614}" sibTransId="{6D93BE57-23D5-4FD8-A907-9A23675177CE}"/>
    <dgm:cxn modelId="{DF5FB92F-1E8F-4C66-92A3-A0EDC81C39F7}" type="presOf" srcId="{C4482F0D-7FC8-4139-9187-00E1747864C0}" destId="{13CE898F-E163-429D-ACD9-E6005FFC220A}" srcOrd="0" destOrd="0" presId="urn:microsoft.com/office/officeart/2005/8/layout/hierarchy6"/>
    <dgm:cxn modelId="{4A0F9533-1F58-445A-A810-2D552073E20C}" srcId="{EBF8B6C0-AFF4-46A8-857B-C45E3CBC7F31}" destId="{3D293BD1-A5FE-45C1-B802-6F24A11A4928}" srcOrd="0" destOrd="0" parTransId="{3DAF8232-63FE-4877-8882-05F8AD65E2A9}" sibTransId="{622D3F90-9752-4924-89DF-258184DE49C6}"/>
    <dgm:cxn modelId="{0B942539-5B48-46BD-BA6F-3D7C1AD6CFBA}" type="presOf" srcId="{EBF8B6C0-AFF4-46A8-857B-C45E3CBC7F31}" destId="{CB468013-18C8-4BF0-B25A-5C86879C888F}" srcOrd="0" destOrd="0" presId="urn:microsoft.com/office/officeart/2005/8/layout/hierarchy6"/>
    <dgm:cxn modelId="{ACD88642-A6E7-4BC6-8C3E-C98ECA3C1CCB}" type="presOf" srcId="{A62FDC4E-1568-40DE-801E-8F84FEC09B0C}" destId="{D6008069-0BD2-4AED-802D-CE1D8A9D74E6}" srcOrd="0" destOrd="0" presId="urn:microsoft.com/office/officeart/2005/8/layout/hierarchy6"/>
    <dgm:cxn modelId="{27AAC36A-A118-4037-AA5C-388CAB3B2325}" srcId="{EBF8B6C0-AFF4-46A8-857B-C45E3CBC7F31}" destId="{C613507D-0C51-4999-A5F6-08E5017D2159}" srcOrd="1" destOrd="0" parTransId="{0D37EE9A-B7D6-45DC-A174-1FF007055C9A}" sibTransId="{D9D5DE18-CA92-41EA-B941-B3A412500AD3}"/>
    <dgm:cxn modelId="{8C43B14C-2945-4B91-8283-EDBD1A193F83}" srcId="{836367DE-4257-4A23-B546-4383AE566277}" destId="{A62FDC4E-1568-40DE-801E-8F84FEC09B0C}" srcOrd="1" destOrd="0" parTransId="{7064D66B-68F5-42D5-B10C-114C1B6D7C76}" sibTransId="{B7EBA35A-B71F-49C5-8908-5BDB884CFBCB}"/>
    <dgm:cxn modelId="{A5EBE674-4BC9-4665-BD6A-1055B5F802A2}" type="presOf" srcId="{42793845-7459-479E-B80E-0265DC3520AB}" destId="{105B0FE6-5F4D-461C-8752-90B4B7475CE2}" srcOrd="0" destOrd="0" presId="urn:microsoft.com/office/officeart/2005/8/layout/hierarchy6"/>
    <dgm:cxn modelId="{84AFFA54-2EA3-439C-ABD1-23245427F18D}" srcId="{3D293BD1-A5FE-45C1-B802-6F24A11A4928}" destId="{836367DE-4257-4A23-B546-4383AE566277}" srcOrd="0" destOrd="0" parTransId="{C4482F0D-7FC8-4139-9187-00E1747864C0}" sibTransId="{25365B30-72FE-4531-9E8B-76A1E210099F}"/>
    <dgm:cxn modelId="{100B1875-ACD9-4E6B-8DF7-F4E4A7B7C502}" type="presOf" srcId="{0132B569-01C1-4C84-BDC6-63469DE872EC}" destId="{A9C60537-CD29-4643-9917-4E03EE51CF68}" srcOrd="0" destOrd="0" presId="urn:microsoft.com/office/officeart/2005/8/layout/hierarchy6"/>
    <dgm:cxn modelId="{D77F0A56-18D6-4362-AF50-C3E78124F406}" type="presOf" srcId="{836367DE-4257-4A23-B546-4383AE566277}" destId="{E279E2B2-4C95-4270-BBF6-B488B9800A30}" srcOrd="0" destOrd="0" presId="urn:microsoft.com/office/officeart/2005/8/layout/hierarchy6"/>
    <dgm:cxn modelId="{761F7380-F3E1-4032-BAEB-0E436A4E318C}" type="presOf" srcId="{42793845-7459-479E-B80E-0265DC3520AB}" destId="{FF8985F0-FB1E-49D1-A619-3AF4D9599485}" srcOrd="1" destOrd="0" presId="urn:microsoft.com/office/officeart/2005/8/layout/hierarchy6"/>
    <dgm:cxn modelId="{C9113483-F077-4B0E-BAB6-50CFE2E428AD}" type="presOf" srcId="{597F7D52-1A5B-4703-A26A-FE7D32B89BB4}" destId="{91EB8596-42EE-4081-972D-E9FB048B33CC}" srcOrd="0" destOrd="0" presId="urn:microsoft.com/office/officeart/2005/8/layout/hierarchy6"/>
    <dgm:cxn modelId="{AA473C88-CF63-43A4-9F54-70715127945C}" srcId="{836367DE-4257-4A23-B546-4383AE566277}" destId="{0132B569-01C1-4C84-BDC6-63469DE872EC}" srcOrd="2" destOrd="0" parTransId="{597F7D52-1A5B-4703-A26A-FE7D32B89BB4}" sibTransId="{1D2F3B45-FB6A-46A3-9E64-2E505C7125ED}"/>
    <dgm:cxn modelId="{18CFE695-2D18-43AC-9F20-B0F0ECA367EC}" type="presOf" srcId="{C613507D-0C51-4999-A5F6-08E5017D2159}" destId="{3EC450EE-D523-4D9D-8EEC-0ECFAAB9D3B0}" srcOrd="0" destOrd="0" presId="urn:microsoft.com/office/officeart/2005/8/layout/hierarchy6"/>
    <dgm:cxn modelId="{D894359B-9509-434B-B89B-F718A220040E}" type="presOf" srcId="{212B202F-551F-486A-B8AC-66DFC73BD654}" destId="{5A1DCE44-1FB7-433B-A312-19F732659097}" srcOrd="1" destOrd="0" presId="urn:microsoft.com/office/officeart/2005/8/layout/hierarchy6"/>
    <dgm:cxn modelId="{037C829D-B6BB-41FB-B511-0E29E806289C}" type="presOf" srcId="{3D293BD1-A5FE-45C1-B802-6F24A11A4928}" destId="{6D54B486-E83A-4BE5-AB05-2D85C4AF1171}" srcOrd="0" destOrd="0" presId="urn:microsoft.com/office/officeart/2005/8/layout/hierarchy6"/>
    <dgm:cxn modelId="{0AB297A5-FACC-4EE2-A12E-5446DBD76503}" type="presOf" srcId="{C613507D-0C51-4999-A5F6-08E5017D2159}" destId="{0EE6200D-024D-4038-AB04-B6F371CE3A71}" srcOrd="1" destOrd="0" presId="urn:microsoft.com/office/officeart/2005/8/layout/hierarchy6"/>
    <dgm:cxn modelId="{C3CBE3A7-0DCC-4936-99FA-1B96289629AA}" srcId="{836367DE-4257-4A23-B546-4383AE566277}" destId="{F94FDA32-10D8-4EF7-91FA-DF289358E2D4}" srcOrd="0" destOrd="0" parTransId="{9F567B97-3F9C-4048-AC8E-A7437A5596B3}" sibTransId="{CCAD4B40-3711-4109-BC1E-5F0972EEC307}"/>
    <dgm:cxn modelId="{454F0AB2-04C6-47EF-990D-5727AC58DB53}" type="presOf" srcId="{9F567B97-3F9C-4048-AC8E-A7437A5596B3}" destId="{DDAA86FE-4733-40C3-A244-DB19AF53DFAC}" srcOrd="0" destOrd="0" presId="urn:microsoft.com/office/officeart/2005/8/layout/hierarchy6"/>
    <dgm:cxn modelId="{8F3575CB-EA0A-4C02-B069-2D53FD383C65}" type="presOf" srcId="{F94FDA32-10D8-4EF7-91FA-DF289358E2D4}" destId="{7E206DFE-F328-4949-AEC1-C04B179EAE16}" srcOrd="0" destOrd="0" presId="urn:microsoft.com/office/officeart/2005/8/layout/hierarchy6"/>
    <dgm:cxn modelId="{54F790D7-0B5C-47BD-865D-15237A2E98E5}" type="presOf" srcId="{212B202F-551F-486A-B8AC-66DFC73BD654}" destId="{AF9D6CD4-ADA9-4EC1-8333-7ACAC12B2409}" srcOrd="0" destOrd="0" presId="urn:microsoft.com/office/officeart/2005/8/layout/hierarchy6"/>
    <dgm:cxn modelId="{DE2F66A5-8A8C-45F3-B27C-64910F47B298}" type="presParOf" srcId="{CB468013-18C8-4BF0-B25A-5C86879C888F}" destId="{EFD2DCAC-4A1A-4DA3-BD3B-C91AAB9021F1}" srcOrd="0" destOrd="0" presId="urn:microsoft.com/office/officeart/2005/8/layout/hierarchy6"/>
    <dgm:cxn modelId="{69EE7A94-7901-4046-AAD7-6CE13C7902D3}" type="presParOf" srcId="{EFD2DCAC-4A1A-4DA3-BD3B-C91AAB9021F1}" destId="{73C7BB95-5F71-4F46-B2FA-2D4B8F8A5268}" srcOrd="0" destOrd="0" presId="urn:microsoft.com/office/officeart/2005/8/layout/hierarchy6"/>
    <dgm:cxn modelId="{8842DC00-7A14-427E-926F-EFBBFC5AB943}" type="presParOf" srcId="{EFD2DCAC-4A1A-4DA3-BD3B-C91AAB9021F1}" destId="{7B32C377-7D72-4830-889F-40C871F578B8}" srcOrd="1" destOrd="0" presId="urn:microsoft.com/office/officeart/2005/8/layout/hierarchy6"/>
    <dgm:cxn modelId="{CC03440B-D536-47B7-9184-C9907964FFBB}" type="presParOf" srcId="{7B32C377-7D72-4830-889F-40C871F578B8}" destId="{BA945CCB-EC8D-493A-B873-BFDE74514041}" srcOrd="0" destOrd="0" presId="urn:microsoft.com/office/officeart/2005/8/layout/hierarchy6"/>
    <dgm:cxn modelId="{A926B4B7-8F02-4BF9-BC88-C8B0C789AA95}" type="presParOf" srcId="{BA945CCB-EC8D-493A-B873-BFDE74514041}" destId="{6D54B486-E83A-4BE5-AB05-2D85C4AF1171}" srcOrd="0" destOrd="0" presId="urn:microsoft.com/office/officeart/2005/8/layout/hierarchy6"/>
    <dgm:cxn modelId="{57EDA26B-CD31-4614-B1A0-6C86B776FB0B}" type="presParOf" srcId="{BA945CCB-EC8D-493A-B873-BFDE74514041}" destId="{B057EA5E-EAC8-44C1-89C5-BFB0039B94FB}" srcOrd="1" destOrd="0" presId="urn:microsoft.com/office/officeart/2005/8/layout/hierarchy6"/>
    <dgm:cxn modelId="{04BA8ECE-077B-458C-A0CE-87AC2D255B6C}" type="presParOf" srcId="{B057EA5E-EAC8-44C1-89C5-BFB0039B94FB}" destId="{13CE898F-E163-429D-ACD9-E6005FFC220A}" srcOrd="0" destOrd="0" presId="urn:microsoft.com/office/officeart/2005/8/layout/hierarchy6"/>
    <dgm:cxn modelId="{72AB7DD4-F09F-4B31-AD43-98AACDCDD751}" type="presParOf" srcId="{B057EA5E-EAC8-44C1-89C5-BFB0039B94FB}" destId="{3EE690C9-A9C2-4054-A9FC-40F2E4CD11B8}" srcOrd="1" destOrd="0" presId="urn:microsoft.com/office/officeart/2005/8/layout/hierarchy6"/>
    <dgm:cxn modelId="{13348B90-6158-44A0-8D2F-5B7D61696B04}" type="presParOf" srcId="{3EE690C9-A9C2-4054-A9FC-40F2E4CD11B8}" destId="{E279E2B2-4C95-4270-BBF6-B488B9800A30}" srcOrd="0" destOrd="0" presId="urn:microsoft.com/office/officeart/2005/8/layout/hierarchy6"/>
    <dgm:cxn modelId="{BF229025-9C56-4250-A9F2-5D66B6D18D4F}" type="presParOf" srcId="{3EE690C9-A9C2-4054-A9FC-40F2E4CD11B8}" destId="{8AFF2EAD-0E75-4CA7-847F-F0B76A791ED4}" srcOrd="1" destOrd="0" presId="urn:microsoft.com/office/officeart/2005/8/layout/hierarchy6"/>
    <dgm:cxn modelId="{DF2BDA51-E017-4AF1-9C53-F3609FED859F}" type="presParOf" srcId="{8AFF2EAD-0E75-4CA7-847F-F0B76A791ED4}" destId="{DDAA86FE-4733-40C3-A244-DB19AF53DFAC}" srcOrd="0" destOrd="0" presId="urn:microsoft.com/office/officeart/2005/8/layout/hierarchy6"/>
    <dgm:cxn modelId="{1800AB95-36A4-46D2-A2CA-A25F303C5563}" type="presParOf" srcId="{8AFF2EAD-0E75-4CA7-847F-F0B76A791ED4}" destId="{11A089F6-E6EC-4C8B-B3C2-8BFEC685ADC8}" srcOrd="1" destOrd="0" presId="urn:microsoft.com/office/officeart/2005/8/layout/hierarchy6"/>
    <dgm:cxn modelId="{523EE258-ABF2-4FF2-BDE7-A862BEBB5717}" type="presParOf" srcId="{11A089F6-E6EC-4C8B-B3C2-8BFEC685ADC8}" destId="{7E206DFE-F328-4949-AEC1-C04B179EAE16}" srcOrd="0" destOrd="0" presId="urn:microsoft.com/office/officeart/2005/8/layout/hierarchy6"/>
    <dgm:cxn modelId="{0795F94A-E844-42D4-9A7F-B329CA1A14F1}" type="presParOf" srcId="{11A089F6-E6EC-4C8B-B3C2-8BFEC685ADC8}" destId="{BDA141A6-FDE1-473F-A53E-ECEDD13C9655}" srcOrd="1" destOrd="0" presId="urn:microsoft.com/office/officeart/2005/8/layout/hierarchy6"/>
    <dgm:cxn modelId="{B70A90C1-BBB0-4632-8EB7-988761315265}" type="presParOf" srcId="{8AFF2EAD-0E75-4CA7-847F-F0B76A791ED4}" destId="{E208D73C-95C1-4779-A432-04F0B1893DBD}" srcOrd="2" destOrd="0" presId="urn:microsoft.com/office/officeart/2005/8/layout/hierarchy6"/>
    <dgm:cxn modelId="{2D6F8D43-836A-4AD0-9B76-05B08209ABC4}" type="presParOf" srcId="{8AFF2EAD-0E75-4CA7-847F-F0B76A791ED4}" destId="{1EA4BDEB-0178-4FEB-82A4-81B67FF902E5}" srcOrd="3" destOrd="0" presId="urn:microsoft.com/office/officeart/2005/8/layout/hierarchy6"/>
    <dgm:cxn modelId="{16825649-9031-4CEA-BEF9-F78B83ED7C38}" type="presParOf" srcId="{1EA4BDEB-0178-4FEB-82A4-81B67FF902E5}" destId="{D6008069-0BD2-4AED-802D-CE1D8A9D74E6}" srcOrd="0" destOrd="0" presId="urn:microsoft.com/office/officeart/2005/8/layout/hierarchy6"/>
    <dgm:cxn modelId="{222C797E-1786-48DC-B9C1-0C3D66D1E282}" type="presParOf" srcId="{1EA4BDEB-0178-4FEB-82A4-81B67FF902E5}" destId="{D0C33310-9C26-4C41-982F-756F06D87536}" srcOrd="1" destOrd="0" presId="urn:microsoft.com/office/officeart/2005/8/layout/hierarchy6"/>
    <dgm:cxn modelId="{6E4CA2D4-1B60-4C0A-BDD2-A698CC0AA123}" type="presParOf" srcId="{8AFF2EAD-0E75-4CA7-847F-F0B76A791ED4}" destId="{91EB8596-42EE-4081-972D-E9FB048B33CC}" srcOrd="4" destOrd="0" presId="urn:microsoft.com/office/officeart/2005/8/layout/hierarchy6"/>
    <dgm:cxn modelId="{8B6D634D-65B1-4337-957B-A2BA08740933}" type="presParOf" srcId="{8AFF2EAD-0E75-4CA7-847F-F0B76A791ED4}" destId="{D46712EC-D9B4-4F87-AF6D-EB66F84DCA2F}" srcOrd="5" destOrd="0" presId="urn:microsoft.com/office/officeart/2005/8/layout/hierarchy6"/>
    <dgm:cxn modelId="{4BB452D5-8BF3-4B58-B1F9-60BFFAF0AA91}" type="presParOf" srcId="{D46712EC-D9B4-4F87-AF6D-EB66F84DCA2F}" destId="{A9C60537-CD29-4643-9917-4E03EE51CF68}" srcOrd="0" destOrd="0" presId="urn:microsoft.com/office/officeart/2005/8/layout/hierarchy6"/>
    <dgm:cxn modelId="{B592083B-E054-43DE-896D-95E9E0C4B2E1}" type="presParOf" srcId="{D46712EC-D9B4-4F87-AF6D-EB66F84DCA2F}" destId="{9E0AF425-D7A1-4CF4-891E-0C4C3846FB8F}" srcOrd="1" destOrd="0" presId="urn:microsoft.com/office/officeart/2005/8/layout/hierarchy6"/>
    <dgm:cxn modelId="{8B3C9B56-65D4-4106-90E7-7AC2A8169094}" type="presParOf" srcId="{CB468013-18C8-4BF0-B25A-5C86879C888F}" destId="{A3D5E828-D848-4543-8428-3FCC1BD1639E}" srcOrd="1" destOrd="0" presId="urn:microsoft.com/office/officeart/2005/8/layout/hierarchy6"/>
    <dgm:cxn modelId="{7484E7DE-512B-4D0D-8B83-4904AE0BFD44}" type="presParOf" srcId="{A3D5E828-D848-4543-8428-3FCC1BD1639E}" destId="{03632E6C-17BB-46B4-B5DD-4B9C57F97391}" srcOrd="0" destOrd="0" presId="urn:microsoft.com/office/officeart/2005/8/layout/hierarchy6"/>
    <dgm:cxn modelId="{CD51FCF9-C7FA-49CD-B9BD-3CAFD8AD67A4}" type="presParOf" srcId="{03632E6C-17BB-46B4-B5DD-4B9C57F97391}" destId="{3EC450EE-D523-4D9D-8EEC-0ECFAAB9D3B0}" srcOrd="0" destOrd="0" presId="urn:microsoft.com/office/officeart/2005/8/layout/hierarchy6"/>
    <dgm:cxn modelId="{90A230E8-FBBE-45F9-BF09-EA96ABE98190}" type="presParOf" srcId="{03632E6C-17BB-46B4-B5DD-4B9C57F97391}" destId="{0EE6200D-024D-4038-AB04-B6F371CE3A71}" srcOrd="1" destOrd="0" presId="urn:microsoft.com/office/officeart/2005/8/layout/hierarchy6"/>
    <dgm:cxn modelId="{A6EBE2A2-B26E-4B15-B3C2-85CC06556BCE}" type="presParOf" srcId="{A3D5E828-D848-4543-8428-3FCC1BD1639E}" destId="{407B6D20-C898-4200-94B5-09E310621D3C}" srcOrd="1" destOrd="0" presId="urn:microsoft.com/office/officeart/2005/8/layout/hierarchy6"/>
    <dgm:cxn modelId="{84CA1F5B-4942-4643-9292-C3E4D447DE5B}" type="presParOf" srcId="{407B6D20-C898-4200-94B5-09E310621D3C}" destId="{2877924E-F980-46BF-BAE9-0FCE0B4F938A}" srcOrd="0" destOrd="0" presId="urn:microsoft.com/office/officeart/2005/8/layout/hierarchy6"/>
    <dgm:cxn modelId="{406E1EB3-B24D-4980-BC4D-8B3BC85A895E}" type="presParOf" srcId="{A3D5E828-D848-4543-8428-3FCC1BD1639E}" destId="{67C64DD4-8C53-4CE9-9CFA-D038963DBE6B}" srcOrd="2" destOrd="0" presId="urn:microsoft.com/office/officeart/2005/8/layout/hierarchy6"/>
    <dgm:cxn modelId="{60758DE7-65E7-4DE1-8097-33F8B57A1EC6}" type="presParOf" srcId="{67C64DD4-8C53-4CE9-9CFA-D038963DBE6B}" destId="{105B0FE6-5F4D-461C-8752-90B4B7475CE2}" srcOrd="0" destOrd="0" presId="urn:microsoft.com/office/officeart/2005/8/layout/hierarchy6"/>
    <dgm:cxn modelId="{80E2763C-CEC1-482D-A3C6-8095002960B7}" type="presParOf" srcId="{67C64DD4-8C53-4CE9-9CFA-D038963DBE6B}" destId="{FF8985F0-FB1E-49D1-A619-3AF4D9599485}" srcOrd="1" destOrd="0" presId="urn:microsoft.com/office/officeart/2005/8/layout/hierarchy6"/>
    <dgm:cxn modelId="{C4BBFEA2-5ECD-4E23-8A43-89D2746ED2B2}" type="presParOf" srcId="{A3D5E828-D848-4543-8428-3FCC1BD1639E}" destId="{4EDDBBCD-5F08-472F-AD8C-7C0934AC7CC3}" srcOrd="3" destOrd="0" presId="urn:microsoft.com/office/officeart/2005/8/layout/hierarchy6"/>
    <dgm:cxn modelId="{101C977C-B76A-4A11-807D-B1ABF69D4FBD}" type="presParOf" srcId="{4EDDBBCD-5F08-472F-AD8C-7C0934AC7CC3}" destId="{D936B1A8-3AF4-4D4F-9F08-93404696168A}" srcOrd="0" destOrd="0" presId="urn:microsoft.com/office/officeart/2005/8/layout/hierarchy6"/>
    <dgm:cxn modelId="{0E549CA0-05E8-476F-B9E9-AAA7FB0B5BB6}" type="presParOf" srcId="{A3D5E828-D848-4543-8428-3FCC1BD1639E}" destId="{5F831735-D62E-440A-987C-FA6C825453AE}" srcOrd="4" destOrd="0" presId="urn:microsoft.com/office/officeart/2005/8/layout/hierarchy6"/>
    <dgm:cxn modelId="{75C21917-FC02-461A-ADC2-87A1A05B53BE}" type="presParOf" srcId="{5F831735-D62E-440A-987C-FA6C825453AE}" destId="{AF9D6CD4-ADA9-4EC1-8333-7ACAC12B2409}" srcOrd="0" destOrd="0" presId="urn:microsoft.com/office/officeart/2005/8/layout/hierarchy6"/>
    <dgm:cxn modelId="{90320419-8091-4610-87BB-95FF183DB8C3}" type="presParOf" srcId="{5F831735-D62E-440A-987C-FA6C825453AE}" destId="{5A1DCE44-1FB7-433B-A312-19F73265909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D6CD4-ADA9-4EC1-8333-7ACAC12B2409}">
      <dsp:nvSpPr>
        <dsp:cNvPr id="0" name=""/>
        <dsp:cNvSpPr/>
      </dsp:nvSpPr>
      <dsp:spPr>
        <a:xfrm>
          <a:off x="856528" y="2784202"/>
          <a:ext cx="5909504" cy="92004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 err="1"/>
            <a:t>Soutient</a:t>
          </a:r>
          <a:r>
            <a:rPr lang="en-GB" sz="1250" b="1" kern="1200" dirty="0"/>
            <a:t> le </a:t>
          </a:r>
          <a:r>
            <a:rPr lang="en-GB" sz="1250" b="1" kern="1200" dirty="0" err="1"/>
            <a:t>Comex</a:t>
          </a:r>
          <a:endParaRPr lang="en-GB" sz="1250" b="1" kern="1200" dirty="0"/>
        </a:p>
      </dsp:txBody>
      <dsp:txXfrm>
        <a:off x="856528" y="2784202"/>
        <a:ext cx="1772851" cy="920046"/>
      </dsp:txXfrm>
    </dsp:sp>
    <dsp:sp modelId="{105B0FE6-5F4D-461C-8752-90B4B7475CE2}">
      <dsp:nvSpPr>
        <dsp:cNvPr id="0" name=""/>
        <dsp:cNvSpPr/>
      </dsp:nvSpPr>
      <dsp:spPr>
        <a:xfrm>
          <a:off x="856528" y="1299424"/>
          <a:ext cx="5909504" cy="140353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- Président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- Président </a:t>
          </a:r>
          <a:r>
            <a:rPr lang="en-GB" sz="1250" b="1" kern="1200" dirty="0" err="1"/>
            <a:t>sortant</a:t>
          </a:r>
          <a:endParaRPr lang="en-GB" sz="1250" b="1" kern="1200" dirty="0"/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- 3 Vice-présidents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22 membres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 err="1"/>
            <a:t>Représentant</a:t>
          </a:r>
          <a:r>
            <a:rPr lang="en-GB" sz="1250" b="1" kern="1200" dirty="0"/>
            <a:t> des </a:t>
          </a:r>
          <a:r>
            <a:rPr lang="en-GB" sz="1250" b="1" kern="1200" dirty="0" err="1"/>
            <a:t>Comités</a:t>
          </a:r>
          <a:r>
            <a:rPr lang="en-GB" sz="1250" b="1" kern="1200" dirty="0"/>
            <a:t> nationaux</a:t>
          </a:r>
        </a:p>
      </dsp:txBody>
      <dsp:txXfrm>
        <a:off x="856528" y="1299424"/>
        <a:ext cx="1772851" cy="1403531"/>
      </dsp:txXfrm>
    </dsp:sp>
    <dsp:sp modelId="{3EC450EE-D523-4D9D-8EEC-0ECFAAB9D3B0}">
      <dsp:nvSpPr>
        <dsp:cNvPr id="0" name=""/>
        <dsp:cNvSpPr/>
      </dsp:nvSpPr>
      <dsp:spPr>
        <a:xfrm>
          <a:off x="856528" y="226037"/>
          <a:ext cx="5909504" cy="92004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Pays membres et </a:t>
          </a:r>
          <a:r>
            <a:rPr lang="en-GB" sz="1250" b="1" kern="1200" dirty="0" err="1"/>
            <a:t>Comités</a:t>
          </a:r>
          <a:r>
            <a:rPr lang="en-GB" sz="1250" b="1" kern="1200" dirty="0"/>
            <a:t> nationaux</a:t>
          </a:r>
        </a:p>
      </dsp:txBody>
      <dsp:txXfrm>
        <a:off x="856528" y="226037"/>
        <a:ext cx="1772851" cy="920046"/>
      </dsp:txXfrm>
    </dsp:sp>
    <dsp:sp modelId="{6D54B486-E83A-4BE5-AB05-2D85C4AF1171}">
      <dsp:nvSpPr>
        <dsp:cNvPr id="0" name=""/>
        <dsp:cNvSpPr/>
      </dsp:nvSpPr>
      <dsp:spPr>
        <a:xfrm>
          <a:off x="3746683" y="279430"/>
          <a:ext cx="1150058" cy="7667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Conseil </a:t>
          </a:r>
          <a:endParaRPr lang="en-GB" sz="1000" kern="1200" dirty="0"/>
        </a:p>
      </dsp:txBody>
      <dsp:txXfrm>
        <a:off x="3769139" y="301886"/>
        <a:ext cx="1105146" cy="721793"/>
      </dsp:txXfrm>
    </dsp:sp>
    <dsp:sp modelId="{13CE898F-E163-429D-ACD9-E6005FFC220A}">
      <dsp:nvSpPr>
        <dsp:cNvPr id="0" name=""/>
        <dsp:cNvSpPr/>
      </dsp:nvSpPr>
      <dsp:spPr>
        <a:xfrm>
          <a:off x="4275993" y="1046136"/>
          <a:ext cx="91440" cy="372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940"/>
              </a:lnTo>
            </a:path>
          </a:pathLst>
        </a:custGeom>
        <a:noFill/>
        <a:ln w="19050" cap="flat" cmpd="sng" algn="ctr">
          <a:solidFill>
            <a:srgbClr val="004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9E2B2-4C95-4270-BBF6-B488B9800A30}">
      <dsp:nvSpPr>
        <dsp:cNvPr id="0" name=""/>
        <dsp:cNvSpPr/>
      </dsp:nvSpPr>
      <dsp:spPr>
        <a:xfrm>
          <a:off x="3746683" y="1419076"/>
          <a:ext cx="1150058" cy="7667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Comité exécutif</a:t>
          </a:r>
          <a:endParaRPr lang="en-GB" sz="1000" kern="1200" dirty="0"/>
        </a:p>
      </dsp:txBody>
      <dsp:txXfrm>
        <a:off x="3769139" y="1441532"/>
        <a:ext cx="1105146" cy="721793"/>
      </dsp:txXfrm>
    </dsp:sp>
    <dsp:sp modelId="{DDAA86FE-4733-40C3-A244-DB19AF53DFAC}">
      <dsp:nvSpPr>
        <dsp:cNvPr id="0" name=""/>
        <dsp:cNvSpPr/>
      </dsp:nvSpPr>
      <dsp:spPr>
        <a:xfrm>
          <a:off x="3243349" y="2185782"/>
          <a:ext cx="1078363" cy="718510"/>
        </a:xfrm>
        <a:custGeom>
          <a:avLst/>
          <a:gdLst/>
          <a:ahLst/>
          <a:cxnLst/>
          <a:rect l="0" t="0" r="0" b="0"/>
          <a:pathLst>
            <a:path>
              <a:moveTo>
                <a:pt x="1078363" y="0"/>
              </a:moveTo>
              <a:lnTo>
                <a:pt x="1078363" y="359255"/>
              </a:lnTo>
              <a:lnTo>
                <a:pt x="0" y="359255"/>
              </a:lnTo>
              <a:lnTo>
                <a:pt x="0" y="718510"/>
              </a:lnTo>
            </a:path>
          </a:pathLst>
        </a:custGeom>
        <a:noFill/>
        <a:ln w="19050" cap="flat" cmpd="sng" algn="ctr">
          <a:solidFill>
            <a:srgbClr val="004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06DFE-F328-4949-AEC1-C04B179EAE16}">
      <dsp:nvSpPr>
        <dsp:cNvPr id="0" name=""/>
        <dsp:cNvSpPr/>
      </dsp:nvSpPr>
      <dsp:spPr>
        <a:xfrm>
          <a:off x="2631219" y="2904293"/>
          <a:ext cx="1224260" cy="5895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Commission de la Communication</a:t>
          </a:r>
        </a:p>
      </dsp:txBody>
      <dsp:txXfrm>
        <a:off x="2648488" y="2921562"/>
        <a:ext cx="1189722" cy="555058"/>
      </dsp:txXfrm>
    </dsp:sp>
    <dsp:sp modelId="{E208D73C-95C1-4779-A432-04F0B1893DBD}">
      <dsp:nvSpPr>
        <dsp:cNvPr id="0" name=""/>
        <dsp:cNvSpPr/>
      </dsp:nvSpPr>
      <dsp:spPr>
        <a:xfrm>
          <a:off x="4321713" y="2185782"/>
          <a:ext cx="475140" cy="718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255"/>
              </a:lnTo>
              <a:lnTo>
                <a:pt x="475140" y="359255"/>
              </a:lnTo>
              <a:lnTo>
                <a:pt x="475140" y="718510"/>
              </a:lnTo>
            </a:path>
          </a:pathLst>
        </a:custGeom>
        <a:noFill/>
        <a:ln w="19050" cap="flat" cmpd="sng" algn="ctr">
          <a:solidFill>
            <a:srgbClr val="004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08069-0BD2-4AED-802D-CE1D8A9D74E6}">
      <dsp:nvSpPr>
        <dsp:cNvPr id="0" name=""/>
        <dsp:cNvSpPr/>
      </dsp:nvSpPr>
      <dsp:spPr>
        <a:xfrm>
          <a:off x="4200496" y="2904293"/>
          <a:ext cx="1192714" cy="7662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Commission du Plan </a:t>
          </a:r>
          <a:r>
            <a:rPr lang="en-GB" sz="1000" kern="1200" dirty="0" err="1"/>
            <a:t>stratégique</a:t>
          </a:r>
          <a:endParaRPr lang="en-GB" sz="1000" kern="1200" dirty="0"/>
        </a:p>
      </dsp:txBody>
      <dsp:txXfrm>
        <a:off x="4222940" y="2926737"/>
        <a:ext cx="1147826" cy="721395"/>
      </dsp:txXfrm>
    </dsp:sp>
    <dsp:sp modelId="{91EB8596-42EE-4081-972D-E9FB048B33CC}">
      <dsp:nvSpPr>
        <dsp:cNvPr id="0" name=""/>
        <dsp:cNvSpPr/>
      </dsp:nvSpPr>
      <dsp:spPr>
        <a:xfrm>
          <a:off x="4321713" y="2185782"/>
          <a:ext cx="1870403" cy="718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255"/>
              </a:lnTo>
              <a:lnTo>
                <a:pt x="1870403" y="359255"/>
              </a:lnTo>
              <a:lnTo>
                <a:pt x="1870403" y="718510"/>
              </a:lnTo>
            </a:path>
          </a:pathLst>
        </a:custGeom>
        <a:noFill/>
        <a:ln w="19050" cap="flat" cmpd="sng" algn="ctr">
          <a:solidFill>
            <a:srgbClr val="004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60537-CD29-4643-9917-4E03EE51CF68}">
      <dsp:nvSpPr>
        <dsp:cNvPr id="0" name=""/>
        <dsp:cNvSpPr/>
      </dsp:nvSpPr>
      <dsp:spPr>
        <a:xfrm>
          <a:off x="5738228" y="2904293"/>
          <a:ext cx="907775" cy="46756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Commission des Finances</a:t>
          </a:r>
        </a:p>
      </dsp:txBody>
      <dsp:txXfrm>
        <a:off x="5751923" y="2917988"/>
        <a:ext cx="880385" cy="440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E9DE95-B839-4AB1-B120-27845D320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BE482A-D82B-412F-A54E-E454DB9C3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853E-C656-47B6-8FE3-175E5667AB6E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380932-8C88-4740-ADAF-2BDF6CF69B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942926-C02B-4593-9BFD-630777B05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4D50-401C-4B4F-ABF9-423C9A370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82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98443-B822-42D5-80AC-374CE1E6419D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34FB0-3D88-4984-8793-EDC0907987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PIARC est le nouveau nom de l'ARB. PIARC signifie - Association internationale permanente des congrès de la route.</a:t>
            </a:r>
          </a:p>
          <a:p>
            <a:endParaRPr lang="en-AU" dirty="0"/>
          </a:p>
          <a:p>
            <a:pPr marL="0" marR="0" lvl="0" indent="0" algn="l" defTabSz="92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PIARC a été fondée en 1909, </a:t>
            </a:r>
            <a:r>
              <a:rPr lang="en-AU" sz="1200" dirty="0">
                <a:solidFill>
                  <a:srgbClr val="ED9D00"/>
                </a:solidFill>
              </a:rPr>
              <a:t>-Plus de </a:t>
            </a:r>
            <a:r>
              <a:rPr lang="en-AU" sz="12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110 ans d'existence</a:t>
            </a:r>
          </a:p>
          <a:p>
            <a:pPr marL="0" marR="0" lvl="0" indent="0" algn="l" defTabSz="92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>
              <a:solidFill>
                <a:srgbClr val="00457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Notre objectif est d'organiser l'échange de connaissances, de politiques et de pratiques sur toutes les questions liées aux routes et au transport routier.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AU" sz="11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-Comités d'</a:t>
            </a:r>
            <a:r>
              <a:rPr lang="en-AU" sz="1100" dirty="0">
                <a:solidFill>
                  <a:srgbClr val="ED9D00"/>
                </a:solidFill>
              </a:rPr>
              <a:t>experts</a:t>
            </a:r>
            <a:r>
              <a:rPr lang="en-AU" sz="11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, rapports, séminaires internationaux...</a:t>
            </a:r>
          </a:p>
          <a:p>
            <a:pPr marL="0" marR="0" lvl="0" indent="0" algn="l" defTabSz="92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>
              <a:solidFill>
                <a:srgbClr val="00457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Elle comprend 125 gouvernements membres - 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-Les pays à revenu élevé et à faible revenu sur un pied d'égalité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rgbClr val="ED9D00"/>
                </a:solidFill>
              </a:rPr>
              <a:t>-Ainsi </a:t>
            </a:r>
            <a:r>
              <a:rPr lang="en-AU" sz="12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que les entreprises du secteur privé, les universités, les régions, les individus</a:t>
            </a:r>
          </a:p>
          <a:p>
            <a:pPr defTabSz="924367">
              <a:defRPr/>
            </a:pPr>
            <a:r>
              <a:rPr lang="en-AU" dirty="0"/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34FB0-3D88-4984-8793-EDC0907987C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54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34FB0-3D88-4984-8793-EDC0907987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6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34FB0-3D88-4984-8793-EDC0907987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1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.jpg"/><Relationship Id="rId4" Type="http://schemas.openxmlformats.org/officeDocument/2006/relationships/image" Target="../media/image20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.jpg"/><Relationship Id="rId4" Type="http://schemas.openxmlformats.org/officeDocument/2006/relationships/image" Target="../media/image20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Nom de l’orateur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Lieu de l’évènement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3863" y="5252256"/>
            <a:ext cx="7356675" cy="39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Lieu de l’évènement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FCD637C-CDE1-4951-80B6-6C78481C6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9" t="8335" r="10953" b="16651"/>
          <a:stretch/>
        </p:blipFill>
        <p:spPr>
          <a:xfrm>
            <a:off x="1117600" y="2451099"/>
            <a:ext cx="2874447" cy="198541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2476" y="5651567"/>
            <a:ext cx="7358062" cy="392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</a:t>
            </a:r>
          </a:p>
        </p:txBody>
      </p:sp>
      <p:pic>
        <p:nvPicPr>
          <p:cNvPr id="13" name="Image 12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558C8984-51C8-4C8F-BE3D-C069CCD29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9" y="483793"/>
            <a:ext cx="3621254" cy="1544113"/>
          </a:xfrm>
          <a:prstGeom prst="rect">
            <a:avLst/>
          </a:prstGeom>
        </p:spPr>
      </p:pic>
      <p:pic>
        <p:nvPicPr>
          <p:cNvPr id="14" name="Image 13" descr="Une image contenant neige, montagne, extérieur, camion&#10;&#10;Description générée automatiquement">
            <a:extLst>
              <a:ext uri="{FF2B5EF4-FFF2-40B4-BE49-F238E27FC236}">
                <a16:creationId xmlns:a16="http://schemas.microsoft.com/office/drawing/2014/main" id="{B8530F4F-0C86-438A-9579-3CEA0CFF6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864" y="483794"/>
            <a:ext cx="3706488" cy="1544112"/>
          </a:xfrm>
          <a:prstGeom prst="rect">
            <a:avLst/>
          </a:prstGeom>
        </p:spPr>
      </p:pic>
      <p:pic>
        <p:nvPicPr>
          <p:cNvPr id="15" name="Image 14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7EBFF5DC-8B50-40B9-940F-D2D95FA3A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6" y="483794"/>
            <a:ext cx="3622591" cy="154411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</p:spTree>
    <p:extLst>
      <p:ext uri="{BB962C8B-B14F-4D97-AF65-F5344CB8AC3E}">
        <p14:creationId xmlns:p14="http://schemas.microsoft.com/office/powerpoint/2010/main" val="3857932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4" name="Image 3" descr="Une image contenant train, voie, extérieur, scène&#10;&#10;Description générée automatiquement">
            <a:extLst>
              <a:ext uri="{FF2B5EF4-FFF2-40B4-BE49-F238E27FC236}">
                <a16:creationId xmlns:a16="http://schemas.microsoft.com/office/drawing/2014/main" id="{D87CB695-0ABF-48AC-B437-03712A366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"/>
          <a:stretch/>
        </p:blipFill>
        <p:spPr>
          <a:xfrm>
            <a:off x="550864" y="3814042"/>
            <a:ext cx="11090273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1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9548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5562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EAB04D-A830-4C1C-BB41-AFB6F6B4CC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886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3" name="Image 2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B90F4FE7-2343-4B1B-9F28-88179B356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"/>
          <a:stretch/>
        </p:blipFill>
        <p:spPr>
          <a:xfrm>
            <a:off x="550863" y="3814042"/>
            <a:ext cx="11090274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23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971381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B31504B-0412-40E4-9F52-3641107574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1074" y="1937251"/>
            <a:ext cx="4317468" cy="59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Nom de l’orateur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9FBA3AA-F47A-45C6-9F1D-ED506AB5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1073" y="3107570"/>
            <a:ext cx="4319067" cy="428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smtClean="0">
                <a:solidFill>
                  <a:srgbClr val="00457D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Entrer l’adresse mail</a:t>
            </a:r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4B58650-8DFD-41D6-AC95-23D8C201F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507" y="1937053"/>
            <a:ext cx="523896" cy="523896"/>
          </a:xfrm>
          <a:prstGeom prst="rect">
            <a:avLst/>
          </a:prstGeom>
        </p:spPr>
      </p:pic>
      <p:pic>
        <p:nvPicPr>
          <p:cNvPr id="18" name="Image 17" descr="Une image contenant roue, dessin&#10;&#10;Description générée automatiquement">
            <a:extLst>
              <a:ext uri="{FF2B5EF4-FFF2-40B4-BE49-F238E27FC236}">
                <a16:creationId xmlns:a16="http://schemas.microsoft.com/office/drawing/2014/main" id="{A9C0E22B-0C13-41B2-AE35-9C7942977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313" y="1937053"/>
            <a:ext cx="523896" cy="523896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047B379-C54E-41C6-96B2-F8AF6F3E1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139" y="3221652"/>
            <a:ext cx="523896" cy="523896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3CA129E-B24E-4A4C-A46E-6B68586938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507" y="3224115"/>
            <a:ext cx="523896" cy="5238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B9D557-87C5-4F72-9EA9-90DE47D3F554}"/>
              </a:ext>
            </a:extLst>
          </p:cNvPr>
          <p:cNvSpPr/>
          <p:nvPr userDrawn="1"/>
        </p:nvSpPr>
        <p:spPr>
          <a:xfrm>
            <a:off x="4235873" y="3986587"/>
            <a:ext cx="4449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latin typeface="Arial Narrow" panose="020B0606020202030204" pitchFamily="34" charset="0"/>
              </a:rPr>
              <a:t>(PIARC) World Road Association</a:t>
            </a:r>
          </a:p>
          <a:p>
            <a:pPr lvl="0"/>
            <a:r>
              <a:rPr lang="fr-FR" dirty="0">
                <a:latin typeface="Arial Narrow" panose="020B0606020202030204" pitchFamily="34" charset="0"/>
              </a:rPr>
              <a:t>Grande Arche – Paroi Sud – 5°étage</a:t>
            </a:r>
          </a:p>
          <a:p>
            <a:pPr lvl="0"/>
            <a:r>
              <a:rPr lang="fr-FR" dirty="0">
                <a:latin typeface="Arial Narrow" panose="020B0606020202030204" pitchFamily="34" charset="0"/>
              </a:rPr>
              <a:t>92055 – La Défense Cedex – France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1606" y="3547079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  <p:pic>
        <p:nvPicPr>
          <p:cNvPr id="14" name="Image 13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A3AE131D-CF9F-4ADB-A815-0FBD5C74C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97" y="5175487"/>
            <a:ext cx="3621254" cy="1544113"/>
          </a:xfrm>
          <a:prstGeom prst="rect">
            <a:avLst/>
          </a:prstGeom>
        </p:spPr>
      </p:pic>
      <p:pic>
        <p:nvPicPr>
          <p:cNvPr id="15" name="Image 14" descr="Une image contenant neige, montagne, extérieur, camion&#10;&#10;Description générée automatiquement">
            <a:extLst>
              <a:ext uri="{FF2B5EF4-FFF2-40B4-BE49-F238E27FC236}">
                <a16:creationId xmlns:a16="http://schemas.microsoft.com/office/drawing/2014/main" id="{F434EAA9-BC86-4842-89BE-7908961B8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472" y="5175488"/>
            <a:ext cx="3706488" cy="1544112"/>
          </a:xfrm>
          <a:prstGeom prst="rect">
            <a:avLst/>
          </a:prstGeom>
        </p:spPr>
      </p:pic>
      <p:pic>
        <p:nvPicPr>
          <p:cNvPr id="17" name="Image 16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B25D43A3-AB87-4A20-B763-919007B2B5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2154" y="5175488"/>
            <a:ext cx="3622591" cy="1544112"/>
          </a:xfrm>
          <a:prstGeom prst="rect">
            <a:avLst/>
          </a:prstGeom>
        </p:spPr>
      </p:pic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8194B4BA-969C-4B47-80E8-1ADE2BF48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2672" y="2561304"/>
            <a:ext cx="4317468" cy="518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Fonction de l’orateur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35E757-ECB6-4D4D-9282-D25BCE972143}"/>
              </a:ext>
            </a:extLst>
          </p:cNvPr>
          <p:cNvSpPr/>
          <p:nvPr userDrawn="1"/>
        </p:nvSpPr>
        <p:spPr>
          <a:xfrm>
            <a:off x="8186507" y="2626903"/>
            <a:ext cx="16535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@</a:t>
            </a:r>
            <a:r>
              <a:rPr lang="fr-FR" sz="1700" dirty="0" err="1">
                <a:latin typeface="Arial Narrow" panose="020B0606020202030204" pitchFamily="34" charset="0"/>
              </a:rPr>
              <a:t>PIARC_Roads</a:t>
            </a:r>
            <a:endParaRPr lang="fr-FR" sz="1700" dirty="0">
              <a:latin typeface="Arial Narrow" panose="020B0606020202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0C51BC-F676-4984-A943-BBF90E53B885}"/>
              </a:ext>
            </a:extLst>
          </p:cNvPr>
          <p:cNvSpPr/>
          <p:nvPr userDrawn="1"/>
        </p:nvSpPr>
        <p:spPr>
          <a:xfrm>
            <a:off x="9840016" y="2495723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1E16AF-4DFF-4D8D-AF3F-CF70162855C4}"/>
              </a:ext>
            </a:extLst>
          </p:cNvPr>
          <p:cNvSpPr/>
          <p:nvPr userDrawn="1"/>
        </p:nvSpPr>
        <p:spPr>
          <a:xfrm>
            <a:off x="8129163" y="3805438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923866-3DD0-4F46-BFEE-D678954C7E2D}"/>
              </a:ext>
            </a:extLst>
          </p:cNvPr>
          <p:cNvSpPr/>
          <p:nvPr userDrawn="1"/>
        </p:nvSpPr>
        <p:spPr>
          <a:xfrm>
            <a:off x="9840016" y="3800746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F4A3-7BDC-46C0-A023-333366ABC0A3}"/>
              </a:ext>
            </a:extLst>
          </p:cNvPr>
          <p:cNvSpPr/>
          <p:nvPr userDrawn="1"/>
        </p:nvSpPr>
        <p:spPr>
          <a:xfrm>
            <a:off x="9034087" y="4504570"/>
            <a:ext cx="1778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fr-FR" sz="2000" b="1" dirty="0">
                <a:solidFill>
                  <a:srgbClr val="ED9D00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F503730-A66A-4C93-8E16-EA1FE4455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0389" r="10811" b="19411"/>
          <a:stretch/>
        </p:blipFill>
        <p:spPr>
          <a:xfrm>
            <a:off x="629097" y="1689100"/>
            <a:ext cx="2862241" cy="18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31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1707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25290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975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866CF2C-E6A8-41D2-BD49-26B4F23DC7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</p:spTree>
    <p:extLst>
      <p:ext uri="{BB962C8B-B14F-4D97-AF65-F5344CB8AC3E}">
        <p14:creationId xmlns:p14="http://schemas.microsoft.com/office/powerpoint/2010/main" val="4117464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Nom de l’orateur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Fonction de l’orateur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3863" y="5252256"/>
            <a:ext cx="7356675" cy="39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Lieu de l’évènement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2476" y="5651567"/>
            <a:ext cx="7358062" cy="392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</a:t>
            </a:r>
          </a:p>
        </p:txBody>
      </p:sp>
      <p:pic>
        <p:nvPicPr>
          <p:cNvPr id="13" name="Image 12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558C8984-51C8-4C8F-BE3D-C069CCD29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9" y="483793"/>
            <a:ext cx="3621254" cy="1544113"/>
          </a:xfrm>
          <a:prstGeom prst="rect">
            <a:avLst/>
          </a:prstGeom>
        </p:spPr>
      </p:pic>
      <p:pic>
        <p:nvPicPr>
          <p:cNvPr id="14" name="Image 13" descr="Une image contenant neige, montagne, extérieur, camion&#10;&#10;Description générée automatiquement">
            <a:extLst>
              <a:ext uri="{FF2B5EF4-FFF2-40B4-BE49-F238E27FC236}">
                <a16:creationId xmlns:a16="http://schemas.microsoft.com/office/drawing/2014/main" id="{B8530F4F-0C86-438A-9579-3CEA0CFF6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864" y="483794"/>
            <a:ext cx="3706488" cy="1544112"/>
          </a:xfrm>
          <a:prstGeom prst="rect">
            <a:avLst/>
          </a:prstGeom>
        </p:spPr>
      </p:pic>
      <p:pic>
        <p:nvPicPr>
          <p:cNvPr id="15" name="Image 14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7EBFF5DC-8B50-40B9-940F-D2D95FA3A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6" y="483794"/>
            <a:ext cx="3622591" cy="154411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815BE0-9464-E957-CEAA-BFA7300D3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9" t="8335" r="10953" b="16651"/>
          <a:stretch/>
        </p:blipFill>
        <p:spPr>
          <a:xfrm>
            <a:off x="1130479" y="2451099"/>
            <a:ext cx="2874447" cy="19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68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85288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9941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872934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plante, arbre, vue, couvert&#10;&#10;Description générée automatiquement">
            <a:extLst>
              <a:ext uri="{FF2B5EF4-FFF2-40B4-BE49-F238E27FC236}">
                <a16:creationId xmlns:a16="http://schemas.microsoft.com/office/drawing/2014/main" id="{E81027A4-08F4-4061-B032-E6C1740B7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37" y="570998"/>
            <a:ext cx="4219400" cy="5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voie, train, herbe, montagne&#10;&#10;Description générée automatiquement">
            <a:extLst>
              <a:ext uri="{FF2B5EF4-FFF2-40B4-BE49-F238E27FC236}">
                <a16:creationId xmlns:a16="http://schemas.microsoft.com/office/drawing/2014/main" id="{0B4E3409-BE52-42E7-A5AD-FEEFB0C1C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981" y="561068"/>
            <a:ext cx="4190156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70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52544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97996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EAB04D-A830-4C1C-BB41-AFB6F6B4CC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41476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789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866CF2C-E6A8-41D2-BD49-26B4F23DC7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4" name="Image 3" descr="Une image contenant montagne, extérieur, train, pont&#10;&#10;Description générée automatiquement">
            <a:extLst>
              <a:ext uri="{FF2B5EF4-FFF2-40B4-BE49-F238E27FC236}">
                <a16:creationId xmlns:a16="http://schemas.microsoft.com/office/drawing/2014/main" id="{9E663506-EBEC-4F97-B419-008A11CC5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44" y="561068"/>
            <a:ext cx="4195293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3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96" y="274638"/>
            <a:ext cx="10972409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96" y="1600201"/>
            <a:ext cx="109724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512833"/>
      </p:ext>
    </p:extLst>
  </p:cSld>
  <p:clrMapOvr>
    <a:masterClrMapping/>
  </p:clrMapOvr>
  <p:transition spd="slow" advClick="0" advTm="5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70323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3422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70812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Nom de l’orateur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Fonction de l’orateur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3863" y="5252256"/>
            <a:ext cx="7356675" cy="39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Lieu de l’évènement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2476" y="5651567"/>
            <a:ext cx="7358062" cy="392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</a:t>
            </a:r>
          </a:p>
        </p:txBody>
      </p:sp>
      <p:pic>
        <p:nvPicPr>
          <p:cNvPr id="13" name="Image 12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558C8984-51C8-4C8F-BE3D-C069CCD29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9" y="483793"/>
            <a:ext cx="3621254" cy="1544113"/>
          </a:xfrm>
          <a:prstGeom prst="rect">
            <a:avLst/>
          </a:prstGeom>
        </p:spPr>
      </p:pic>
      <p:pic>
        <p:nvPicPr>
          <p:cNvPr id="14" name="Image 13" descr="Une image contenant neige, montagne, extérieur, camion&#10;&#10;Description générée automatiquement">
            <a:extLst>
              <a:ext uri="{FF2B5EF4-FFF2-40B4-BE49-F238E27FC236}">
                <a16:creationId xmlns:a16="http://schemas.microsoft.com/office/drawing/2014/main" id="{B8530F4F-0C86-438A-9579-3CEA0CFF6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864" y="483794"/>
            <a:ext cx="3706488" cy="1544112"/>
          </a:xfrm>
          <a:prstGeom prst="rect">
            <a:avLst/>
          </a:prstGeom>
        </p:spPr>
      </p:pic>
      <p:pic>
        <p:nvPicPr>
          <p:cNvPr id="15" name="Image 14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7EBFF5DC-8B50-40B9-940F-D2D95FA3A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6" y="483794"/>
            <a:ext cx="3622591" cy="154411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FEBC793-2A87-D62E-4436-39942180B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9" t="8335" r="10953" b="16651"/>
          <a:stretch/>
        </p:blipFill>
        <p:spPr>
          <a:xfrm>
            <a:off x="1117600" y="2451099"/>
            <a:ext cx="2874447" cy="19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09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24794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EAB04D-A830-4C1C-BB41-AFB6F6B4CC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691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866CF2C-E6A8-41D2-BD49-26B4F23DC7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6" name="Image 5" descr="Une image contenant arbre, vue, couvert, train&#10;&#10;Description générée automatiquement">
            <a:extLst>
              <a:ext uri="{FF2B5EF4-FFF2-40B4-BE49-F238E27FC236}">
                <a16:creationId xmlns:a16="http://schemas.microsoft.com/office/drawing/2014/main" id="{4B046EEB-F414-4983-A558-783333515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29" y="561068"/>
            <a:ext cx="4195308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866CF2C-E6A8-41D2-BD49-26B4F23DC7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4" name="Image 3" descr="Une image contenant montagne, voie, herbe, train&#10;&#10;Description générée automatiquement">
            <a:extLst>
              <a:ext uri="{FF2B5EF4-FFF2-40B4-BE49-F238E27FC236}">
                <a16:creationId xmlns:a16="http://schemas.microsoft.com/office/drawing/2014/main" id="{1EC7D4AE-4FD2-4BF7-AEF9-797DBC69E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30" y="561068"/>
            <a:ext cx="4195308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6FAD6EA-10FB-4E78-9035-38CF409E84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3814042"/>
            <a:ext cx="11090274" cy="224385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</p:spTree>
    <p:extLst>
      <p:ext uri="{BB962C8B-B14F-4D97-AF65-F5344CB8AC3E}">
        <p14:creationId xmlns:p14="http://schemas.microsoft.com/office/powerpoint/2010/main" val="145099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4" name="Image 3" descr="Une image contenant bâtiment, circuit, route&#10;&#10;Description générée automatiquement">
            <a:extLst>
              <a:ext uri="{FF2B5EF4-FFF2-40B4-BE49-F238E27FC236}">
                <a16:creationId xmlns:a16="http://schemas.microsoft.com/office/drawing/2014/main" id="{FA952338-AC4B-4DBC-843D-21C160929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1"/>
            <a:ext cx="11090274" cy="22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9" name="Image 8" descr="Une image contenant scène, route, voie, train&#10;&#10;Description générée automatiquement">
            <a:extLst>
              <a:ext uri="{FF2B5EF4-FFF2-40B4-BE49-F238E27FC236}">
                <a16:creationId xmlns:a16="http://schemas.microsoft.com/office/drawing/2014/main" id="{93D677D2-1B57-4732-BBF7-0EB9A0B53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1070" cy="22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3" name="Image 2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B90F4FE7-2343-4B1B-9F28-88179B356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"/>
          <a:stretch/>
        </p:blipFill>
        <p:spPr>
          <a:xfrm>
            <a:off x="550863" y="3814042"/>
            <a:ext cx="11090274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00FB1D-7FB1-41CF-844E-1F3520F54467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3B26-BDC0-41C6-8DF3-C7F1E875F2C3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3" name="Image 2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E0D63099-5A52-4ACA-8E08-2097AE1BB69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16" y="6064044"/>
            <a:ext cx="1196320" cy="8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48" r:id="rId2"/>
    <p:sldLayoutId id="2147483749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B4D77F0-5933-45B0-AA52-E8EB8E988B1D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12" name="Image 11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4487B9E1-8FD8-4A93-A5D6-97D15DB3EC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16" y="6064044"/>
            <a:ext cx="1196320" cy="8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6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12" r:id="rId2"/>
    <p:sldLayoutId id="2147483752" r:id="rId3"/>
    <p:sldLayoutId id="2147483755" r:id="rId4"/>
    <p:sldLayoutId id="2147483757" r:id="rId5"/>
    <p:sldLayoutId id="21474837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8D5DF2-A5D0-4C25-98AA-58BED10E5FAA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11" name="Image 10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38C4BBC-DFF9-4785-8A18-1932287599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16" y="6064044"/>
            <a:ext cx="1196320" cy="8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6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0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8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World Road Association 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564A6A4B-9DB7-4C6E-8F7C-1E2BC036743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6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>
          <p15:clr>
            <a:srgbClr val="F26B43"/>
          </p15:clr>
        </p15:guide>
        <p15:guide id="2" orient="horz" pos="413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9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hyperlink" Target="https://www.piarc.org/fr/activites/Catalogue-Rapports-Techniques-PIARC/rapports-techniques-AIPCR-cycle-2012-2015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s://www.piarc.org/fr/activites/Catalogue-Rapports-Techniques-PIARC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hyperlink" Target="https://www.piarc.org/fr/activites/Catalogue-Rapports-Techniques-PIARC/Rapports-Techniques-PIARC-cycle-2020-2023" TargetMode="External"/><Relationship Id="rId4" Type="http://schemas.openxmlformats.org/officeDocument/2006/relationships/hyperlink" Target="https://www.piarc.org/fr/activites/Catalogue-Rapports-Techniques-PIARC/Rapports-Techniques-PIARC-cycle-2016-2019" TargetMode="External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arc.org/fr/activites/Catalogue-Rapports-Techniques-PIARC/Rapports-Techniques-PIARC-cycle-2020-2023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piarc.org/fr/activites/Dictionnaire-Routier-Terminologie-Transport-Routier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arc.org/fr/activites/Revue-Routes-Roads" TargetMode="External"/><Relationship Id="rId2" Type="http://schemas.openxmlformats.org/officeDocument/2006/relationships/hyperlink" Target="https://routesroadsmag.piarc.org/fr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s://tunnelsmanual.piarc.org/fr" TargetMode="External"/><Relationship Id="rId7" Type="http://schemas.openxmlformats.org/officeDocument/2006/relationships/image" Target="../media/image48.png"/><Relationship Id="rId2" Type="http://schemas.openxmlformats.org/officeDocument/2006/relationships/hyperlink" Target="https://disaster-management.piarc.org/e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no-its.piarc.org/en" TargetMode="External"/><Relationship Id="rId11" Type="http://schemas.openxmlformats.org/officeDocument/2006/relationships/image" Target="../media/image52.png"/><Relationship Id="rId5" Type="http://schemas.openxmlformats.org/officeDocument/2006/relationships/hyperlink" Target="https://road-asset.piarc.org/en" TargetMode="External"/><Relationship Id="rId10" Type="http://schemas.openxmlformats.org/officeDocument/2006/relationships/image" Target="../media/image51.png"/><Relationship Id="rId4" Type="http://schemas.openxmlformats.org/officeDocument/2006/relationships/hyperlink" Target="https://roadsafety.piarc.org/fr" TargetMode="External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piarc.org/fr/PIARC-Base-de-Connaissances-Routes-et-Transport-Routier/Infrastructures-Routieres-Resilientes/Tunnels-Routiers-Exploitation/logiciel-eqr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arc.org/en/PIARC-Association-Roads-and-Road-Transportation/General-Secretariat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eedings-calgary2022.piarc.org/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eedings-abudhabi2019.piarc.org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www.piarc.org/fr/activites/Congres-Mondiaux-Route-PIARC/XXVII-Congres-Mondial-Route-Prague-2023" TargetMode="Externa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arc.org/fr/PIARC-Association-Routes-Transport-Routier/organisation/documents-reference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tiff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A6D8FB-00DF-4A1E-B856-240D71FDBE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476" y="4019973"/>
            <a:ext cx="7356749" cy="52322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7C1DFE-55E4-4100-AF9A-6EA9658A1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A40FF6-CFA7-47E8-9805-AC3D6988B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Introduction </a:t>
            </a:r>
            <a:r>
              <a:rPr lang="en-US" altLang="en-US" dirty="0" err="1"/>
              <a:t>à</a:t>
            </a:r>
            <a:r>
              <a:rPr lang="en-US" altLang="en-US" dirty="0"/>
              <a:t> PIARC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5BB5CF-0B68-4166-A6CC-5AA2934B23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/>
              <a:t>Novembre </a:t>
            </a:r>
            <a:r>
              <a:rPr lang="fr-F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9932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544CB-DEE3-4EEA-A2B1-1F7E5A30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De nombreux rapports de PIARC</a:t>
            </a:r>
            <a:br>
              <a:rPr lang="en-US" altLang="en-US" sz="5400" kern="0" dirty="0">
                <a:latin typeface="Arial Narrow"/>
                <a:ea typeface="ＭＳ Ｐゴシック" pitchFamily="34" charset="-128"/>
                <a:cs typeface="Arial Narrow"/>
              </a:rPr>
            </a:b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3CE8C9-8473-4A57-8702-06067F3050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5999" y="1269856"/>
            <a:ext cx="5548312" cy="4113970"/>
          </a:xfrm>
        </p:spPr>
        <p:txBody>
          <a:bodyPr/>
          <a:lstStyle/>
          <a:p>
            <a:pPr marL="0" indent="0">
              <a:buNone/>
            </a:pP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Fichiers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pdf téléchargeables</a:t>
            </a:r>
          </a:p>
          <a:p>
            <a:pPr marL="0" indent="0">
              <a:buNone/>
            </a:pP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Disponible 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gratuitement sur </a:t>
            </a:r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2" tooltip="Catalogue des rapports techniqu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www.piarc.org</a:t>
            </a:r>
            <a:endParaRPr lang="fr-FR" altLang="ja-JP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fr-FR" altLang="ja-JP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3" tooltip="Rapports techniques PIARC - Cycle 2012-20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Cycle 2012-2015</a:t>
            </a:r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 :</a:t>
            </a:r>
          </a:p>
          <a:p>
            <a:pPr lvl="1"/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40 rapports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techniques ont été produits 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par les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comités 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techniques</a:t>
            </a:r>
            <a:endParaRPr lang="fr-FR" altLang="ja-JP" b="1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4" tooltip="Rapports techniques PIARC - Cycle 2016-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Cycle 2016-2019</a:t>
            </a:r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 :</a:t>
            </a:r>
          </a:p>
          <a:p>
            <a:pPr lvl="1"/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46 rapports</a:t>
            </a:r>
          </a:p>
          <a:p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5" tooltip="Rapports techniques PIARC - Cycle 2020-20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Cycle 2020-2023</a:t>
            </a:r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 :</a:t>
            </a:r>
          </a:p>
          <a:p>
            <a:pPr lvl="1"/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Déjà 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33 nouveaux rapports</a:t>
            </a:r>
          </a:p>
          <a:p>
            <a:pPr lvl="1"/>
            <a:endParaRPr lang="fr-FR" altLang="ja-JP" dirty="0">
              <a:solidFill>
                <a:srgbClr val="154576"/>
              </a:solidFill>
              <a:latin typeface="Arial Narrow"/>
              <a:cs typeface="Arial Narrow"/>
            </a:endParaRPr>
          </a:p>
        </p:txBody>
      </p:sp>
      <p:pic>
        <p:nvPicPr>
          <p:cNvPr id="7" name="Picture 5" descr="W:\PUBLICATIONS\PRESENTATION AIPCR\Presentations 2012\WEBTM-2012R01EN.png">
            <a:extLst>
              <a:ext uri="{FF2B5EF4-FFF2-40B4-BE49-F238E27FC236}">
                <a16:creationId xmlns:a16="http://schemas.microsoft.com/office/drawing/2014/main" id="{8DB97A60-5BF6-4FDE-81B2-B8E8FDCF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008" y="1327453"/>
            <a:ext cx="1800220" cy="255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ahyp="http://schemas.microsoft.com/office/drawing/2018/hyperlinkcolor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ahyp="http://schemas.microsoft.com/office/drawing/2018/hyperlinkcolor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5576B8-2CA4-471D-A199-24CC13ABC7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251" y="3245985"/>
            <a:ext cx="1898053" cy="26889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1A289D-FE3B-4D4C-9D7B-3AE98E21CA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772" y="4004469"/>
            <a:ext cx="1721706" cy="24390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82ACEFE-1BB5-40D3-8F2C-6C3BB28B3EF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31" y="1818906"/>
            <a:ext cx="1803700" cy="24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1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7EB1B8-3219-40BA-80CD-93443FD6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4456" y="1224644"/>
            <a:ext cx="1654081" cy="233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C1B91B-ED43-4C62-B99E-1BF54E07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6"/>
            <a:ext cx="11097491" cy="617568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Publications récentes de PIARC (&gt; 1 par mois)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32468ABC-58C3-45F7-A6B9-A9E27188F754}"/>
              </a:ext>
            </a:extLst>
          </p:cNvPr>
          <p:cNvSpPr txBox="1">
            <a:spLocks/>
          </p:cNvSpPr>
          <p:nvPr/>
        </p:nvSpPr>
        <p:spPr>
          <a:xfrm>
            <a:off x="547255" y="1224644"/>
            <a:ext cx="5921278" cy="48904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9D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Améliorer la résilience des tunnels routiers, en tenant compte de la sécurité et de la disponibilité - Revue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bibliographique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PIARC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Comment les pays entreprennent des projets bien préparés 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une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étude sur dix pays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Base de données sur la neige et le verglas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Meilleures pratiques en matière de financement et de financement des infrastructures routières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Diversité et gestion des talents dans les administrations des transports - La voie du succès 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Écologisation du transport de marchandises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Utilisation de matériaux recyclés dans les chaussées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Beaucoup d'autres à venir dans les prochains mois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A3A26C-AA15-4488-87DE-8A2AE54F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003" y="1500335"/>
            <a:ext cx="1760742" cy="233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90E959-0EAC-47E0-86D5-CE005DB44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3170" y="3227839"/>
            <a:ext cx="1654081" cy="233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3AC5CD0-E0FB-4C8D-B562-767C7028E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4714" y="4115019"/>
            <a:ext cx="1759660" cy="233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FB9E1D-498C-42F8-A383-7C931B6C9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412" y="3757054"/>
            <a:ext cx="1826164" cy="25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8D211CA-66D1-4833-9A30-C23F1804833B}"/>
              </a:ext>
            </a:extLst>
          </p:cNvPr>
          <p:cNvSpPr txBox="1"/>
          <p:nvPr/>
        </p:nvSpPr>
        <p:spPr>
          <a:xfrm>
            <a:off x="547254" y="5816167"/>
            <a:ext cx="6126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https://www.piarc.org/fr/activites/Catalogue-Rapports-Techniques-PIARC/Rapports-Techniques-PIARC-cycle-2020-2023</a:t>
            </a:r>
            <a:endParaRPr kumimoji="0" lang="fr-FR" sz="1400" b="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09D8264-2D76-4ACA-A57A-DAE1BA87C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128" y="1979931"/>
            <a:ext cx="1826164" cy="258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3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AB829-1453-426A-8E23-99E134B9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Dictionnaire routier en ligne</a:t>
            </a:r>
            <a:br>
              <a:rPr lang="en-GB" altLang="ja-JP" sz="8800" kern="0" dirty="0">
                <a:latin typeface="Arial Narrow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C4DA7A-06E3-4BD7-BE5D-57436A23D4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327867"/>
            <a:ext cx="5548312" cy="5100365"/>
          </a:xfrm>
        </p:spPr>
        <p:txBody>
          <a:bodyPr>
            <a:normAutofit fontScale="92500" lnSpcReduction="10000"/>
          </a:bodyPr>
          <a:lstStyle/>
          <a:p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Dictionnaire 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technique des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termes 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routiers</a:t>
            </a:r>
          </a:p>
          <a:p>
            <a:r>
              <a:rPr lang="en-US" b="1" dirty="0">
                <a:solidFill>
                  <a:srgbClr val="154576"/>
                </a:solidFill>
                <a:latin typeface="Arial Narrow"/>
                <a:cs typeface="Arial Narrow"/>
              </a:rPr>
              <a:t>Principalement : </a:t>
            </a:r>
            <a:r>
              <a:rPr lang="en-US" b="1" dirty="0" err="1">
                <a:solidFill>
                  <a:srgbClr val="154576"/>
                </a:solidFill>
                <a:latin typeface="Arial Narrow"/>
                <a:cs typeface="Arial Narrow"/>
              </a:rPr>
              <a:t>anglais</a:t>
            </a:r>
            <a:r>
              <a:rPr lang="en-US" b="1" dirty="0">
                <a:solidFill>
                  <a:srgbClr val="154576"/>
                </a:solidFill>
                <a:latin typeface="Arial Narrow"/>
                <a:cs typeface="Arial Narrow"/>
              </a:rPr>
              <a:t>, français, espagnol</a:t>
            </a:r>
          </a:p>
          <a:p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2" tooltip="Dictionnaire routier PIAR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ligne, gratuitement</a:t>
            </a:r>
            <a:endParaRPr lang="fr-FR" altLang="ja-JP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r>
              <a:rPr lang="en-US" dirty="0">
                <a:solidFill>
                  <a:srgbClr val="154576"/>
                </a:solidFill>
                <a:latin typeface="Arial Narrow"/>
                <a:cs typeface="Arial Narrow"/>
              </a:rPr>
              <a:t>Ainsi que :</a:t>
            </a:r>
          </a:p>
          <a:p>
            <a:pPr lvl="1"/>
            <a:r>
              <a:rPr lang="fr-FR" dirty="0" err="1">
                <a:solidFill>
                  <a:srgbClr val="154576"/>
                </a:solidFill>
                <a:latin typeface="Arial Narrow"/>
              </a:rPr>
              <a:t>Chinois </a:t>
            </a:r>
            <a:r>
              <a:rPr lang="fr-FR" dirty="0">
                <a:solidFill>
                  <a:srgbClr val="154576"/>
                </a:solidFill>
                <a:latin typeface="Arial Narrow"/>
              </a:rPr>
              <a:t>51 %.</a:t>
            </a:r>
          </a:p>
          <a:p>
            <a:pPr lvl="1"/>
            <a:r>
              <a:rPr lang="fr-FR" dirty="0" err="1">
                <a:solidFill>
                  <a:srgbClr val="154576"/>
                </a:solidFill>
                <a:latin typeface="Arial Narrow"/>
              </a:rPr>
              <a:t>Estonien </a:t>
            </a:r>
            <a:r>
              <a:rPr lang="fr-FR" dirty="0">
                <a:solidFill>
                  <a:srgbClr val="154576"/>
                </a:solidFill>
                <a:latin typeface="Arial Narrow"/>
              </a:rPr>
              <a:t>41 %.</a:t>
            </a:r>
          </a:p>
          <a:p>
            <a:pPr lvl="1"/>
            <a:r>
              <a:rPr lang="fr-FR" dirty="0">
                <a:solidFill>
                  <a:srgbClr val="154576"/>
                </a:solidFill>
                <a:latin typeface="Arial Narrow"/>
              </a:rPr>
              <a:t>Japonais 84 %</a:t>
            </a:r>
          </a:p>
          <a:p>
            <a:pPr lvl="1"/>
            <a:r>
              <a:rPr lang="fr-FR" dirty="0">
                <a:solidFill>
                  <a:srgbClr val="154576"/>
                </a:solidFill>
                <a:latin typeface="Arial Narrow"/>
              </a:rPr>
              <a:t>100 % néerlandais</a:t>
            </a:r>
          </a:p>
          <a:p>
            <a:pPr lvl="1"/>
            <a:r>
              <a:rPr lang="fr-FR" dirty="0">
                <a:solidFill>
                  <a:srgbClr val="154576"/>
                </a:solidFill>
                <a:latin typeface="Arial Narrow"/>
              </a:rPr>
              <a:t>Farsi 78 %</a:t>
            </a:r>
          </a:p>
          <a:p>
            <a:pPr lvl="1"/>
            <a:r>
              <a:rPr lang="fr-FR" dirty="0">
                <a:solidFill>
                  <a:srgbClr val="154576"/>
                </a:solidFill>
                <a:latin typeface="Arial Narrow"/>
              </a:rPr>
              <a:t>Polonais 45 %.</a:t>
            </a:r>
          </a:p>
          <a:p>
            <a:r>
              <a:rPr lang="en-US" dirty="0">
                <a:solidFill>
                  <a:srgbClr val="154576"/>
                </a:solidFill>
                <a:latin typeface="Arial Narrow"/>
                <a:cs typeface="Arial Narrow"/>
              </a:rPr>
              <a:t>Et de nombreuses autres langues</a:t>
            </a:r>
            <a:br>
              <a:rPr lang="en-US" dirty="0">
                <a:solidFill>
                  <a:srgbClr val="154576"/>
                </a:solidFill>
                <a:latin typeface="Arial Narrow"/>
                <a:cs typeface="Arial Narrow"/>
              </a:rPr>
            </a:br>
            <a:endParaRPr lang="en-US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61224F-E0BC-4836-8EE2-39E2E54D81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152" y="3280637"/>
            <a:ext cx="6406986" cy="2970288"/>
          </a:xfrm>
          <a:prstGeom prst="rect">
            <a:avLst/>
          </a:prstGeom>
          <a:solidFill>
            <a:srgbClr val="000066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5" descr="cdrom dico">
            <a:extLst>
              <a:ext uri="{FF2B5EF4-FFF2-40B4-BE49-F238E27FC236}">
                <a16:creationId xmlns:a16="http://schemas.microsoft.com/office/drawing/2014/main" id="{65946E3A-FF61-44DF-9D60-DC6506B5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606" y="1062997"/>
            <a:ext cx="1665705" cy="16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hyp="http://schemas.microsoft.com/office/drawing/2018/hyperlinkcolor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ahyp="http://schemas.microsoft.com/office/drawing/2018/hyperlinkcolor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uv dico">
            <a:extLst>
              <a:ext uri="{FF2B5EF4-FFF2-40B4-BE49-F238E27FC236}">
                <a16:creationId xmlns:a16="http://schemas.microsoft.com/office/drawing/2014/main" id="{A1772224-2CA1-4BFE-B581-56C9BA0A9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260" y="1026859"/>
            <a:ext cx="1412913" cy="17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hyp="http://schemas.microsoft.com/office/drawing/2018/hyperlinkcolor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ahyp="http://schemas.microsoft.com/office/drawing/2018/hyperlinkcolor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3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AB829-1453-426A-8E23-99E134B9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Revue </a:t>
            </a:r>
            <a:r>
              <a:rPr lang="en-US" altLang="ja-JP" sz="3600" i="1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Routes / Roads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C4DA7A-06E3-4BD7-BE5D-57436A23D4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7" y="1667190"/>
            <a:ext cx="7121346" cy="4584771"/>
          </a:xfrm>
        </p:spPr>
        <p:txBody>
          <a:bodyPr/>
          <a:lstStyle/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Notre revue trimestrielle</a:t>
            </a:r>
          </a:p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Les articles couvrent les questions émergentes relatives à la route et au transport routier</a:t>
            </a:r>
          </a:p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Anglais, français et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espagnol</a:t>
            </a:r>
            <a:endParaRPr lang="fr-FR" altLang="ja-JP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Distribution sur support imprimé et en ligne</a:t>
            </a:r>
          </a:p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5 700 exemplaires,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lectorat 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dans plus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de 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140 pays</a:t>
            </a:r>
          </a:p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Versions en ligne :</a:t>
            </a:r>
          </a:p>
          <a:p>
            <a:pPr lvl="1"/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2" tooltip="Revue ROUTES/ROA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routesroadsmag.piarc.org</a:t>
            </a:r>
            <a:endParaRPr lang="fr-FR" altLang="ja-JP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en-US" altLang="ja-JP" b="1" dirty="0">
                <a:solidFill>
                  <a:srgbClr val="ED9D00"/>
                </a:solidFill>
                <a:latin typeface="Arial Narrow"/>
                <a:hlinkClick r:id="rId3" tooltip="Revue ROUTES/ROA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https://www.piarc.org/fr/activites/Revue-Routes-Roads</a:t>
            </a:r>
            <a:endParaRPr lang="en-US" altLang="ja-JP" b="1" dirty="0">
              <a:solidFill>
                <a:srgbClr val="ED9D00"/>
              </a:solidFill>
              <a:latin typeface="Arial Narrow"/>
            </a:endParaRPr>
          </a:p>
          <a:p>
            <a:endParaRPr lang="fr-FR" altLang="ja-JP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" name="Picture 28">
            <a:extLst>
              <a:ext uri="{FF2B5EF4-FFF2-40B4-BE49-F238E27FC236}">
                <a16:creationId xmlns:a16="http://schemas.microsoft.com/office/drawing/2014/main" id="{1ABFF4A2-31DF-4FD5-925A-EAD403BE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5525" y="3931178"/>
            <a:ext cx="3113927" cy="2048820"/>
          </a:xfrm>
          <a:prstGeom prst="rect">
            <a:avLst/>
          </a:prstGeom>
          <a:noFill/>
          <a:ln>
            <a:solidFill>
              <a:srgbClr val="FFFFFF">
                <a:lumMod val="85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14="http://schemas.microsoft.com/office/powerpoint/2010/main" xmlns:ahyp="http://schemas.microsoft.com/office/drawing/2018/hyperlinkcolor" xmlns:a16="http://schemas.microsoft.com/office/drawing/2014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AEAFC1-FC2B-7AA6-4251-232B91043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0039" y="520838"/>
            <a:ext cx="2283512" cy="322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8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AB829-1453-426A-8E23-99E134B9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Manuels en ligne :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accès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facile à la connaissance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C4DA7A-06E3-4BD7-BE5D-57436A23D4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4201" y="1399175"/>
            <a:ext cx="6835274" cy="5038754"/>
          </a:xfrm>
        </p:spPr>
        <p:txBody>
          <a:bodyPr/>
          <a:lstStyle/>
          <a:p>
            <a:r>
              <a:rPr lang="fr-FR" sz="2600" b="1" dirty="0">
                <a:latin typeface="Arial Narrow"/>
                <a:cs typeface="Arial Narrow"/>
              </a:rPr>
              <a:t>Cinq </a:t>
            </a:r>
            <a:r>
              <a:rPr lang="fr-FR" sz="2600" b="1" dirty="0" err="1">
                <a:latin typeface="Arial Narrow"/>
                <a:cs typeface="Arial Narrow"/>
              </a:rPr>
              <a:t>manuels </a:t>
            </a:r>
            <a:r>
              <a:rPr lang="fr-FR" sz="2600" b="1" dirty="0">
                <a:latin typeface="Arial Narrow"/>
                <a:cs typeface="Arial Narrow"/>
              </a:rPr>
              <a:t>en ligne :</a:t>
            </a:r>
          </a:p>
          <a:p>
            <a:pPr lvl="1"/>
            <a:r>
              <a:rPr lang="fr-FR" altLang="ja-JP" sz="2200" dirty="0">
                <a:solidFill>
                  <a:srgbClr val="ED9D00"/>
                </a:solidFill>
                <a:latin typeface="Arial Narrow"/>
                <a:cs typeface="Arial Narrow"/>
                <a:hlinkClick r:id="rId2" tooltip="Manuel de gestion des catastroph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Gestion des </a:t>
            </a:r>
            <a:r>
              <a:rPr lang="fr-FR" altLang="ja-JP" sz="2200" dirty="0" err="1">
                <a:solidFill>
                  <a:srgbClr val="ED9D00"/>
                </a:solidFill>
                <a:latin typeface="Arial Narrow"/>
                <a:cs typeface="Arial Narrow"/>
                <a:hlinkClick r:id="rId2" tooltip="Manuel de gestion des catastroph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catastrophes </a:t>
            </a:r>
            <a:r>
              <a:rPr lang="fr-FR" altLang="ja-JP" sz="2200" dirty="0">
                <a:solidFill>
                  <a:srgbClr val="ED9D00"/>
                </a:solidFill>
                <a:latin typeface="Arial Narrow"/>
                <a:cs typeface="Arial Narrow"/>
                <a:hlinkClick r:id="rId2" tooltip="Manuel de gestion des catastroph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(2022)</a:t>
            </a:r>
            <a:endParaRPr lang="fr-FR" altLang="ja-JP" sz="2200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fr-FR" sz="2200" dirty="0">
                <a:solidFill>
                  <a:srgbClr val="ED9D00"/>
                </a:solidFill>
                <a:latin typeface="Arial Narrow"/>
                <a:cs typeface="Arial Narrow"/>
                <a:hlinkClick r:id="rId3" tooltip="Manuel d'exploitation des tunnels routi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Exploitation des tunnels routiers (2019)</a:t>
            </a:r>
            <a:endParaRPr lang="fr-FR" sz="2200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fr-FR" sz="2200" dirty="0">
                <a:solidFill>
                  <a:srgbClr val="ED9D00"/>
                </a:solidFill>
                <a:latin typeface="Arial Narrow"/>
                <a:cs typeface="Arial Narrow"/>
                <a:hlinkClick r:id="rId4" tooltip="Manuel de sécurité routiè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Sécurité routière (2019)</a:t>
            </a:r>
            <a:endParaRPr lang="fr-FR" sz="2200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fr-FR" sz="2200" dirty="0">
                <a:solidFill>
                  <a:srgbClr val="ED9D00"/>
                </a:solidFill>
                <a:latin typeface="Arial Narrow"/>
                <a:cs typeface="Arial Narrow"/>
                <a:hlinkClick r:id="rId5" tooltip="Manuel de gestion du patrimoine rout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Gestion du patrimoine routier (2019)</a:t>
            </a:r>
            <a:endParaRPr lang="fr-FR" sz="2200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fr-FR" sz="2200" dirty="0">
                <a:solidFill>
                  <a:srgbClr val="ED9D00"/>
                </a:solidFill>
                <a:latin typeface="Arial Narrow"/>
                <a:cs typeface="Arial Narrow"/>
                <a:hlinkClick r:id="rId6" tooltip="Manuel d'exploitation des réseaux routiers et STI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Exploitation des réseaux routiers et STI (2015)</a:t>
            </a:r>
            <a:endParaRPr lang="fr-FR" sz="2200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r>
              <a:rPr lang="en-US" sz="2600" b="1" dirty="0" err="1">
                <a:latin typeface="Arial Narrow"/>
                <a:cs typeface="Arial Narrow"/>
              </a:rPr>
              <a:t>Faciles</a:t>
            </a:r>
            <a:r>
              <a:rPr lang="en-US" sz="2600" b="1" dirty="0">
                <a:latin typeface="Arial Narrow"/>
                <a:cs typeface="Arial Narrow"/>
              </a:rPr>
              <a:t> et </a:t>
            </a:r>
            <a:r>
              <a:rPr lang="en-US" sz="2600" b="1" dirty="0" err="1">
                <a:latin typeface="Arial Narrow"/>
                <a:cs typeface="Arial Narrow"/>
              </a:rPr>
              <a:t>attrayants</a:t>
            </a:r>
            <a:r>
              <a:rPr lang="en-US" sz="2600" b="1" dirty="0">
                <a:latin typeface="Arial Narrow"/>
                <a:cs typeface="Arial Narrow"/>
              </a:rPr>
              <a:t> à utiliser :</a:t>
            </a:r>
          </a:p>
          <a:p>
            <a:pPr lvl="1"/>
            <a:r>
              <a:rPr lang="en-US" sz="2200" dirty="0" err="1">
                <a:latin typeface="Arial Narrow"/>
                <a:cs typeface="Arial Narrow"/>
              </a:rPr>
              <a:t>Gratuits</a:t>
            </a:r>
            <a:endParaRPr lang="en-US" sz="2200" dirty="0">
              <a:latin typeface="Arial Narrow"/>
              <a:cs typeface="Arial Narrow"/>
            </a:endParaRPr>
          </a:p>
          <a:p>
            <a:pPr lvl="1"/>
            <a:r>
              <a:rPr lang="en-US" sz="2200" dirty="0">
                <a:latin typeface="Arial Narrow"/>
                <a:cs typeface="Arial Narrow"/>
              </a:rPr>
              <a:t>Les principes clés de chacun de ces sujets sont inclus et discutés dans les sections</a:t>
            </a:r>
          </a:p>
          <a:p>
            <a:pPr lvl="1"/>
            <a:r>
              <a:rPr lang="en-US" sz="2200" dirty="0">
                <a:latin typeface="Arial Narrow"/>
                <a:cs typeface="Arial Narrow"/>
              </a:rPr>
              <a:t>Études de cas et liens vers du </a:t>
            </a:r>
            <a:r>
              <a:rPr lang="en-US" sz="2200" dirty="0" err="1">
                <a:latin typeface="Arial Narrow"/>
                <a:cs typeface="Arial Narrow"/>
              </a:rPr>
              <a:t>matériau</a:t>
            </a:r>
            <a:r>
              <a:rPr lang="en-US" sz="2200" dirty="0">
                <a:latin typeface="Arial Narrow"/>
                <a:cs typeface="Arial Narrow"/>
              </a:rPr>
              <a:t> technique détaillé et d'autres références</a:t>
            </a:r>
          </a:p>
          <a:p>
            <a:pPr lvl="1"/>
            <a:r>
              <a:rPr lang="en-US" sz="2200" dirty="0" err="1">
                <a:latin typeface="Arial Narrow"/>
                <a:cs typeface="Arial Narrow"/>
              </a:rPr>
              <a:t>Peuvent</a:t>
            </a:r>
            <a:r>
              <a:rPr lang="en-US" sz="2200" dirty="0">
                <a:latin typeface="Arial Narrow"/>
                <a:cs typeface="Arial Narrow"/>
              </a:rPr>
              <a:t> </a:t>
            </a:r>
            <a:r>
              <a:rPr lang="en-US" sz="2200" dirty="0" err="1">
                <a:latin typeface="Arial Narrow"/>
                <a:cs typeface="Arial Narrow"/>
              </a:rPr>
              <a:t>être</a:t>
            </a:r>
            <a:r>
              <a:rPr lang="en-US" sz="2200" dirty="0">
                <a:latin typeface="Arial Narrow"/>
                <a:cs typeface="Arial Narrow"/>
              </a:rPr>
              <a:t> </a:t>
            </a:r>
            <a:r>
              <a:rPr lang="en-US" sz="2200" dirty="0" err="1">
                <a:latin typeface="Arial Narrow"/>
                <a:cs typeface="Arial Narrow"/>
              </a:rPr>
              <a:t>téléchargés</a:t>
            </a:r>
            <a:r>
              <a:rPr lang="en-US" sz="2200" dirty="0">
                <a:latin typeface="Arial Narrow"/>
                <a:cs typeface="Arial Narrow"/>
              </a:rPr>
              <a:t> et </a:t>
            </a:r>
            <a:r>
              <a:rPr lang="en-US" sz="2200" dirty="0" err="1">
                <a:latin typeface="Arial Narrow"/>
                <a:cs typeface="Arial Narrow"/>
              </a:rPr>
              <a:t>imprimés</a:t>
            </a:r>
            <a:r>
              <a:rPr lang="en-US" sz="2200" dirty="0">
                <a:latin typeface="Arial Narrow"/>
                <a:cs typeface="Arial Narrow"/>
              </a:rPr>
              <a:t> par chapitres</a:t>
            </a:r>
            <a:endParaRPr lang="fr-FR" altLang="ja-JP" sz="2200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1DC7EBA-9B68-4687-B40B-443BAE7F1F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516" y="1277602"/>
            <a:ext cx="3555970" cy="1496413"/>
          </a:xfrm>
          <a:prstGeom prst="rect">
            <a:avLst/>
          </a:prstGeom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176F7D-FC7D-4D06-B5D2-E5EF0E7B59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834" y="2339247"/>
            <a:ext cx="3942754" cy="1673416"/>
          </a:xfrm>
          <a:prstGeom prst="rect">
            <a:avLst/>
          </a:prstGeom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296D698-6DC3-428F-9CF3-21624962B1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397" y="3072889"/>
            <a:ext cx="3617065" cy="1588028"/>
          </a:xfrm>
          <a:prstGeom prst="rect">
            <a:avLst/>
          </a:prstGeom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4CB72F-EEE0-410B-A2A3-155D40489FE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72" y="3866903"/>
            <a:ext cx="3942754" cy="1753558"/>
          </a:xfrm>
          <a:prstGeom prst="rect">
            <a:avLst/>
          </a:prstGeom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D6A4E1-92D1-97EB-6ADF-26E3875B431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6422" y="4642239"/>
            <a:ext cx="3627927" cy="175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08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AB829-1453-426A-8E23-99E134B9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Logiciels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C4DA7A-06E3-4BD7-BE5D-57436A23D4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4201" y="1399175"/>
            <a:ext cx="6835274" cy="5038754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HDM-4</a:t>
            </a:r>
          </a:p>
          <a:p>
            <a:pPr lvl="1"/>
            <a:r>
              <a:rPr lang="en-US" dirty="0">
                <a:latin typeface="Arial Narrow"/>
              </a:rPr>
              <a:t>L'outil principal pour l'analyse, la planification, la gestion et l'évaluation de l'entretien des routes, des améliorations et des décisions d'investissement.</a:t>
            </a:r>
          </a:p>
          <a:p>
            <a:pPr lvl="1"/>
            <a:r>
              <a:rPr lang="fr-FR" dirty="0" err="1">
                <a:latin typeface="Arial Narrow"/>
              </a:rPr>
              <a:t>Développé avec de nombreuses </a:t>
            </a:r>
            <a:r>
              <a:rPr lang="fr-FR" dirty="0">
                <a:latin typeface="Arial Narrow"/>
              </a:rPr>
              <a:t>parties prenantes</a:t>
            </a:r>
          </a:p>
          <a:p>
            <a:pPr lvl="1"/>
            <a:r>
              <a:rPr lang="fr-FR" dirty="0">
                <a:latin typeface="Arial Narrow"/>
              </a:rPr>
              <a:t>Distribué </a:t>
            </a:r>
            <a:r>
              <a:rPr lang="fr-FR" dirty="0" err="1">
                <a:latin typeface="Arial Narrow"/>
              </a:rPr>
              <a:t>par HDMGlobal</a:t>
            </a:r>
            <a:br>
              <a:rPr lang="fr-FR" dirty="0">
                <a:latin typeface="Arial Narrow"/>
              </a:rPr>
            </a:br>
            <a:endParaRPr lang="fr-FR" dirty="0">
              <a:latin typeface="Arial Narrow"/>
              <a:cs typeface="Arial Narrow"/>
            </a:endParaRPr>
          </a:p>
          <a:p>
            <a:r>
              <a:rPr lang="fr-FR" sz="2600" b="1" dirty="0">
                <a:latin typeface="Arial Narrow"/>
                <a:cs typeface="Arial Narrow"/>
              </a:rPr>
              <a:t>DG-QRAM</a:t>
            </a:r>
          </a:p>
          <a:p>
            <a:pPr lvl="1"/>
            <a:r>
              <a:rPr lang="fr-FR" dirty="0">
                <a:latin typeface="Arial Narrow"/>
              </a:rPr>
              <a:t>Outil de </a:t>
            </a:r>
            <a:r>
              <a:rPr lang="fr-FR" dirty="0" err="1">
                <a:latin typeface="Arial Narrow"/>
              </a:rPr>
              <a:t>gestion du </a:t>
            </a:r>
            <a:r>
              <a:rPr lang="fr-FR" dirty="0">
                <a:latin typeface="Arial Narrow"/>
              </a:rPr>
              <a:t>transport de </a:t>
            </a:r>
            <a:r>
              <a:rPr lang="fr-FR" dirty="0" err="1">
                <a:latin typeface="Arial Narrow"/>
              </a:rPr>
              <a:t>marchandises dangereuses </a:t>
            </a:r>
            <a:r>
              <a:rPr lang="fr-FR" dirty="0">
                <a:latin typeface="Arial Narrow"/>
              </a:rPr>
              <a:t>dans les tunnels</a:t>
            </a:r>
            <a:endParaRPr lang="en-US" dirty="0">
              <a:latin typeface="Arial Narrow"/>
            </a:endParaRPr>
          </a:p>
          <a:p>
            <a:pPr lvl="1"/>
            <a:r>
              <a:rPr lang="fr-FR" dirty="0">
                <a:latin typeface="Arial Narrow"/>
              </a:rPr>
              <a:t>Distribué par PIARC</a:t>
            </a:r>
          </a:p>
          <a:p>
            <a:pPr lvl="1"/>
            <a:r>
              <a:rPr lang="fr-FR" dirty="0">
                <a:solidFill>
                  <a:srgbClr val="ED9D00"/>
                </a:solidFill>
                <a:latin typeface="Arial Narrow"/>
                <a:hlinkClick r:id="rId2" tooltip="Logiciel QR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version 4 est disponible (août 2019)</a:t>
            </a:r>
            <a:endParaRPr lang="fr-FR" dirty="0">
              <a:solidFill>
                <a:srgbClr val="ED9D00"/>
              </a:solidFill>
              <a:latin typeface="Arial Narrow"/>
            </a:endParaRPr>
          </a:p>
          <a:p>
            <a:pPr marL="457200" lvl="1" indent="0">
              <a:buNone/>
            </a:pPr>
            <a:endParaRPr lang="fr-FR" sz="2000" dirty="0">
              <a:latin typeface="Arial Narrow"/>
              <a:cs typeface="Arial Narrow"/>
            </a:endParaRPr>
          </a:p>
          <a:p>
            <a:pPr lvl="1"/>
            <a:endParaRPr lang="en-US" sz="2200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17512C-6A7A-49B3-B8A5-2BEF4405D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212" y="2221487"/>
            <a:ext cx="3801926" cy="24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6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833475-144B-48E3-A8D6-AB564F3900B3}"/>
              </a:ext>
            </a:extLst>
          </p:cNvPr>
          <p:cNvSpPr/>
          <p:nvPr/>
        </p:nvSpPr>
        <p:spPr>
          <a:xfrm>
            <a:off x="10016836" y="6143105"/>
            <a:ext cx="2175164" cy="71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Nombreux événements internationaux de PIARC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F3BE6C4-AA3B-48EC-95E0-A71998618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53200"/>
            <a:ext cx="858838" cy="304800"/>
          </a:xfrm>
        </p:spPr>
        <p:txBody>
          <a:bodyPr/>
          <a:lstStyle/>
          <a:p>
            <a:r>
              <a:rPr lang="fr-FR" dirty="0"/>
              <a:t>Juillet 2021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1295" y="1269856"/>
            <a:ext cx="9545362" cy="4152900"/>
          </a:xfrm>
        </p:spPr>
        <p:txBody>
          <a:bodyPr/>
          <a:lstStyle/>
          <a:p>
            <a:r>
              <a:rPr lang="fr-FR" sz="2400" b="1" dirty="0" err="1">
                <a:solidFill>
                  <a:srgbClr val="ED9D00"/>
                </a:solidFill>
                <a:latin typeface="Arial Narrow"/>
                <a:cs typeface="Arial Narrow"/>
              </a:rPr>
              <a:t>De nombreux séminaires </a:t>
            </a:r>
            <a:r>
              <a:rPr lang="fr-FR" sz="2400" b="1" dirty="0">
                <a:solidFill>
                  <a:srgbClr val="ED9D00"/>
                </a:solidFill>
                <a:latin typeface="Arial Narrow"/>
                <a:cs typeface="Arial Narrow"/>
              </a:rPr>
              <a:t>et ateliers </a:t>
            </a:r>
            <a:r>
              <a:rPr lang="fr-FR" sz="2400" b="1" dirty="0" err="1">
                <a:solidFill>
                  <a:srgbClr val="ED9D00"/>
                </a:solidFill>
                <a:latin typeface="Arial Narrow"/>
                <a:cs typeface="Arial Narrow"/>
              </a:rPr>
              <a:t>thématiques </a:t>
            </a:r>
            <a:r>
              <a:rPr lang="fr-FR" sz="2400" b="1" dirty="0">
                <a:solidFill>
                  <a:srgbClr val="ED9D00"/>
                </a:solidFill>
                <a:latin typeface="Arial Narrow"/>
                <a:cs typeface="Arial Narrow"/>
              </a:rPr>
              <a:t>:</a:t>
            </a:r>
          </a:p>
          <a:p>
            <a:pPr lvl="1"/>
            <a:r>
              <a:rPr lang="fr-FR" sz="2000" dirty="0">
                <a:latin typeface="Arial Narrow"/>
              </a:rPr>
              <a:t>Octobre : "</a:t>
            </a:r>
            <a:r>
              <a:rPr lang="en-US" sz="2000" i="1" dirty="0">
                <a:latin typeface="Arial Narrow"/>
              </a:rPr>
              <a:t>Mise en </a:t>
            </a:r>
            <a:r>
              <a:rPr lang="en-US" sz="2000" i="1" dirty="0" err="1">
                <a:latin typeface="Arial Narrow"/>
              </a:rPr>
              <a:t>œuvre</a:t>
            </a:r>
            <a:r>
              <a:rPr lang="en-US" sz="2000" i="1" dirty="0">
                <a:latin typeface="Arial Narrow"/>
              </a:rPr>
              <a:t> du BIM dans la gestion du patrimoine routier - Défis et opportunités</a:t>
            </a:r>
            <a:r>
              <a:rPr lang="en-US" sz="2000" dirty="0">
                <a:latin typeface="Arial Narrow"/>
              </a:rPr>
              <a:t>", Mexique</a:t>
            </a:r>
          </a:p>
          <a:p>
            <a:pPr lvl="1"/>
            <a:r>
              <a:rPr lang="en-US" sz="2000" dirty="0">
                <a:latin typeface="Arial Narrow"/>
              </a:rPr>
              <a:t>22-24 novembre 2022 : "</a:t>
            </a:r>
            <a:r>
              <a:rPr lang="en-US" sz="2000" i="1" dirty="0">
                <a:latin typeface="Arial Narrow"/>
              </a:rPr>
              <a:t>Changement climatique et catastrophes</a:t>
            </a:r>
            <a:r>
              <a:rPr lang="en-US" sz="2000" dirty="0">
                <a:latin typeface="Arial Narrow"/>
              </a:rPr>
              <a:t>", Indonésie</a:t>
            </a:r>
          </a:p>
          <a:p>
            <a:pPr lvl="1"/>
            <a:r>
              <a:rPr lang="en-US" sz="2000" dirty="0">
                <a:latin typeface="Arial Narrow"/>
              </a:rPr>
              <a:t>3 décembre 2022 : "</a:t>
            </a:r>
            <a:r>
              <a:rPr lang="en-US" sz="2000" i="1" dirty="0">
                <a:latin typeface="Arial Narrow"/>
              </a:rPr>
              <a:t>Développement et gestion</a:t>
            </a:r>
            <a:r>
              <a:rPr lang="en-US" sz="2000" dirty="0">
                <a:latin typeface="Arial Narrow"/>
              </a:rPr>
              <a:t>", Mexique</a:t>
            </a:r>
          </a:p>
          <a:p>
            <a:pPr lvl="1"/>
            <a:r>
              <a:rPr lang="en-US" sz="2000" dirty="0">
                <a:latin typeface="Arial Narrow"/>
              </a:rPr>
              <a:t>14 </a:t>
            </a:r>
            <a:r>
              <a:rPr lang="en-US" sz="2000" dirty="0" err="1">
                <a:latin typeface="Arial Narrow"/>
              </a:rPr>
              <a:t>décembre</a:t>
            </a:r>
            <a:r>
              <a:rPr lang="en-US" sz="2000" dirty="0">
                <a:latin typeface="Arial Narrow"/>
              </a:rPr>
              <a:t> 2022 : "</a:t>
            </a:r>
            <a:r>
              <a:rPr lang="en-US" sz="2000" i="1" dirty="0">
                <a:latin typeface="Arial Narrow"/>
              </a:rPr>
              <a:t>Pays à revenu faible et moyen inférieur - Impact de l'écologie et de la transition climatique sur la préparation des projets : financement, renforcement des capacités, normes techniques</a:t>
            </a:r>
            <a:r>
              <a:rPr lang="en-US" sz="2000" dirty="0">
                <a:latin typeface="Arial Narrow"/>
              </a:rPr>
              <a:t>", En ligne</a:t>
            </a:r>
          </a:p>
          <a:p>
            <a:pPr lvl="1"/>
            <a:r>
              <a:rPr lang="en-US" sz="2000" dirty="0">
                <a:latin typeface="Arial Narrow"/>
              </a:rPr>
              <a:t>Avril 2023 : "</a:t>
            </a:r>
            <a:r>
              <a:rPr lang="en-US" sz="2000" i="1" dirty="0">
                <a:latin typeface="Arial Narrow"/>
              </a:rPr>
              <a:t>Avancées dans la conception, la construction et l'exploitation des tunnels</a:t>
            </a:r>
            <a:r>
              <a:rPr lang="en-US" sz="2000" dirty="0">
                <a:latin typeface="Arial Narrow"/>
              </a:rPr>
              <a:t>", Inde</a:t>
            </a:r>
            <a:endParaRPr lang="fr-FR" sz="2000" dirty="0">
              <a:latin typeface="Arial Narrow"/>
            </a:endParaRPr>
          </a:p>
          <a:p>
            <a:pPr lvl="1"/>
            <a:r>
              <a:rPr lang="fr-FR" sz="2000" dirty="0">
                <a:latin typeface="Arial Narrow"/>
              </a:rPr>
              <a:t>Etc.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ED9D00"/>
                </a:solidFill>
                <a:latin typeface="Arial Narrow"/>
              </a:rPr>
              <a:t>SURF 2022 - 9e symposium sur les caractéristiques des chaussées</a:t>
            </a:r>
          </a:p>
          <a:p>
            <a:pPr lvl="1"/>
            <a:r>
              <a:rPr lang="fr-FR" sz="2000" dirty="0">
                <a:latin typeface="Arial Narrow"/>
              </a:rPr>
              <a:t>Milan (Italie), 12-14 </a:t>
            </a:r>
            <a:r>
              <a:rPr lang="fr-FR" sz="2000" dirty="0" err="1">
                <a:latin typeface="Arial Narrow"/>
              </a:rPr>
              <a:t>septembre </a:t>
            </a:r>
            <a:r>
              <a:rPr lang="fr-FR" sz="2000" dirty="0">
                <a:latin typeface="Arial Narrow"/>
              </a:rPr>
              <a:t>2022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ED9D00"/>
                </a:solidFill>
                <a:latin typeface="Arial Narrow"/>
              </a:rPr>
              <a:t>2e </a:t>
            </a:r>
            <a:r>
              <a:rPr lang="en-US" b="1" dirty="0" err="1">
                <a:solidFill>
                  <a:srgbClr val="ED9D00"/>
                </a:solidFill>
                <a:latin typeface="Arial Narrow"/>
              </a:rPr>
              <a:t>Conférence</a:t>
            </a:r>
            <a:r>
              <a:rPr lang="en-US" b="1" dirty="0">
                <a:solidFill>
                  <a:srgbClr val="ED9D00"/>
                </a:solidFill>
                <a:latin typeface="Arial Narrow"/>
              </a:rPr>
              <a:t> internationale de PIARC sur l'exploitation et la sécurité des tunnels routiers</a:t>
            </a:r>
          </a:p>
          <a:p>
            <a:pPr lvl="1"/>
            <a:r>
              <a:rPr lang="fr-FR" sz="2000" dirty="0">
                <a:latin typeface="Arial Narrow"/>
              </a:rPr>
              <a:t>Grenade (Espagne), 25-28 octobre 2022</a:t>
            </a:r>
            <a:endParaRPr lang="en-US" sz="2000" dirty="0">
              <a:latin typeface="Arial Narrow"/>
            </a:endParaRPr>
          </a:p>
          <a:p>
            <a:pPr lvl="1"/>
            <a:endParaRPr lang="fr-FR" sz="2000" b="1" dirty="0">
              <a:solidFill>
                <a:srgbClr val="151748"/>
              </a:solidFill>
              <a:latin typeface="Arial Narrow"/>
            </a:endParaRPr>
          </a:p>
          <a:p>
            <a:pPr lvl="1"/>
            <a:endParaRPr lang="fr-FR" sz="2000" dirty="0">
              <a:latin typeface="Arial Narrow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67A00-51B4-424C-BD1C-BDFBC371F34F}"/>
              </a:ext>
            </a:extLst>
          </p:cNvPr>
          <p:cNvSpPr/>
          <p:nvPr/>
        </p:nvSpPr>
        <p:spPr>
          <a:xfrm>
            <a:off x="-69574" y="6553200"/>
            <a:ext cx="76553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CDDFA-8854-DC22-BB1C-C966C0839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5598" y="5588349"/>
            <a:ext cx="1417914" cy="6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URF 2022 - 9th Symposium on Pavement Characteristics">
            <a:extLst>
              <a:ext uri="{FF2B5EF4-FFF2-40B4-BE49-F238E27FC236}">
                <a16:creationId xmlns:a16="http://schemas.microsoft.com/office/drawing/2014/main" id="{7642C487-038E-5D44-26E9-65F3E9F4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8668" y="4607328"/>
            <a:ext cx="1311482" cy="6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07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35B497F-B72F-46DB-BB84-C0EDA45DC3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B481603-C330-40D3-B8EE-C04D1D43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structures</a:t>
            </a:r>
          </a:p>
        </p:txBody>
      </p:sp>
    </p:spTree>
    <p:extLst>
      <p:ext uri="{BB962C8B-B14F-4D97-AF65-F5344CB8AC3E}">
        <p14:creationId xmlns:p14="http://schemas.microsoft.com/office/powerpoint/2010/main" val="3386318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51DFE2B7-E4CB-46AD-9DF0-BC6ED28D4DDB}"/>
              </a:ext>
            </a:extLst>
          </p:cNvPr>
          <p:cNvSpPr/>
          <p:nvPr/>
        </p:nvSpPr>
        <p:spPr bwMode="auto">
          <a:xfrm>
            <a:off x="1699914" y="1311290"/>
            <a:ext cx="8792170" cy="5202992"/>
          </a:xfrm>
          <a:prstGeom prst="roundRect">
            <a:avLst/>
          </a:prstGeom>
          <a:noFill/>
          <a:ln w="3175" cap="flat" cmpd="sng" algn="ctr">
            <a:solidFill>
              <a:srgbClr val="0045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154576"/>
                </a:solidFill>
                <a:effectLst/>
                <a:latin typeface="Arial" charset="0"/>
              </a:rPr>
              <a:t>	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154576"/>
                </a:solidFill>
                <a:effectLst/>
                <a:latin typeface="Arial" charset="0"/>
              </a:rPr>
              <a:t>	         PIARC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154576"/>
                </a:solidFill>
                <a:effectLst/>
                <a:latin typeface="Arial" charset="0"/>
              </a:rPr>
              <a:t>	         Secrétariat général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E7513BA9-623F-4308-877F-E460C0552F65}"/>
              </a:ext>
            </a:extLst>
          </p:cNvPr>
          <p:cNvSpPr/>
          <p:nvPr/>
        </p:nvSpPr>
        <p:spPr bwMode="auto">
          <a:xfrm>
            <a:off x="7903666" y="5075276"/>
            <a:ext cx="2115924" cy="1293971"/>
          </a:xfrm>
          <a:prstGeom prst="roundRect">
            <a:avLst/>
          </a:prstGeom>
          <a:solidFill>
            <a:srgbClr val="CBCF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chemeClr val="bg2"/>
                </a:solidFill>
                <a:latin typeface="Arial Narrow" panose="020B0606020202030204" pitchFamily="34" charset="0"/>
              </a:rPr>
              <a:t>Autre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49E6C128-C933-4437-BD44-2447B4818C73}"/>
              </a:ext>
            </a:extLst>
          </p:cNvPr>
          <p:cNvSpPr/>
          <p:nvPr/>
        </p:nvSpPr>
        <p:spPr bwMode="auto">
          <a:xfrm>
            <a:off x="2069585" y="5068796"/>
            <a:ext cx="5707019" cy="1293971"/>
          </a:xfrm>
          <a:prstGeom prst="roundRect">
            <a:avLst/>
          </a:prstGeom>
          <a:solidFill>
            <a:srgbClr val="CBCF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b="1" dirty="0">
                <a:solidFill>
                  <a:schemeClr val="bg2"/>
                </a:solidFill>
                <a:latin typeface="Arial Narrow" panose="020B0606020202030204" pitchFamily="34" charset="0"/>
              </a:rPr>
              <a:t>Comités techniques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b="1" dirty="0">
                <a:solidFill>
                  <a:schemeClr val="bg2"/>
                </a:solidFill>
                <a:latin typeface="Arial Narrow" panose="020B0606020202030204" pitchFamily="34" charset="0"/>
              </a:rPr>
              <a:t>&amp; </a:t>
            </a:r>
            <a:r>
              <a:rPr lang="en-GB" sz="135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Groupes</a:t>
            </a:r>
            <a:r>
              <a:rPr lang="en-GB" sz="135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GB" sz="135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d'étude</a:t>
            </a:r>
            <a:endParaRPr lang="en-GB" sz="1350" b="1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DE8A4F-DD99-4CD7-9106-926DACA3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511539"/>
            <a:ext cx="11097491" cy="1325563"/>
          </a:xfrm>
        </p:spPr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Structure organisationnelle de PIARC</a:t>
            </a:r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9637418F-EA03-4084-B775-4114A60CB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370349"/>
              </p:ext>
            </p:extLst>
          </p:nvPr>
        </p:nvGraphicFramePr>
        <p:xfrm>
          <a:off x="3154397" y="1206782"/>
          <a:ext cx="7622562" cy="400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B868EF4C-8D1D-4360-8BED-3F067D28AAB0}"/>
              </a:ext>
            </a:extLst>
          </p:cNvPr>
          <p:cNvSpPr/>
          <p:nvPr/>
        </p:nvSpPr>
        <p:spPr bwMode="auto">
          <a:xfrm>
            <a:off x="8455852" y="2867524"/>
            <a:ext cx="1339702" cy="4767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chemeClr val="bg2"/>
                </a:solidFill>
              </a:rPr>
              <a:t>Comités nationaux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3E9D934F-FA8E-44C8-95D7-8A1F53979558}"/>
              </a:ext>
            </a:extLst>
          </p:cNvPr>
          <p:cNvCxnSpPr>
            <a:cxnSpLocks/>
          </p:cNvCxnSpPr>
          <p:nvPr/>
        </p:nvCxnSpPr>
        <p:spPr bwMode="auto">
          <a:xfrm>
            <a:off x="8058322" y="1974641"/>
            <a:ext cx="10480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45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29696DCD-8923-4CE1-ACC0-D19F2671296B}"/>
              </a:ext>
            </a:extLst>
          </p:cNvPr>
          <p:cNvCxnSpPr>
            <a:cxnSpLocks/>
          </p:cNvCxnSpPr>
          <p:nvPr/>
        </p:nvCxnSpPr>
        <p:spPr bwMode="auto">
          <a:xfrm>
            <a:off x="8236409" y="3159610"/>
            <a:ext cx="4241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457D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BE314D-D89D-43D8-A558-A02C65434A1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097518" y="1970581"/>
            <a:ext cx="8878" cy="8858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45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E8311E9D-0C54-4116-B46D-5431EC0BBE60}"/>
              </a:ext>
            </a:extLst>
          </p:cNvPr>
          <p:cNvSpPr/>
          <p:nvPr/>
        </p:nvSpPr>
        <p:spPr bwMode="auto">
          <a:xfrm>
            <a:off x="4061803" y="5170119"/>
            <a:ext cx="1593951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</a:rPr>
              <a:t>Administration de la route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C0A17036-CAA2-415D-9349-470BFED920B0}"/>
              </a:ext>
            </a:extLst>
          </p:cNvPr>
          <p:cNvSpPr/>
          <p:nvPr/>
        </p:nvSpPr>
        <p:spPr bwMode="auto">
          <a:xfrm>
            <a:off x="4061803" y="5743505"/>
            <a:ext cx="1593950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200" dirty="0">
                <a:solidFill>
                  <a:schemeClr val="bg2"/>
                </a:solidFill>
              </a:rPr>
              <a:t>Mobilité</a:t>
            </a:r>
          </a:p>
          <a:p>
            <a:pPr lvl="0"/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52F13A1C-11D8-49CD-B836-2D8F4F6440A0}"/>
              </a:ext>
            </a:extLst>
          </p:cNvPr>
          <p:cNvSpPr/>
          <p:nvPr/>
        </p:nvSpPr>
        <p:spPr bwMode="auto">
          <a:xfrm>
            <a:off x="5864079" y="5170119"/>
            <a:ext cx="1713693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200" dirty="0">
                <a:solidFill>
                  <a:schemeClr val="bg2"/>
                </a:solidFill>
              </a:rPr>
              <a:t>Sécurité et durabilité</a:t>
            </a:r>
          </a:p>
        </p:txBody>
      </p:sp>
      <p:sp>
        <p:nvSpPr>
          <p:cNvPr id="14" name="Rectangle: Rounded Corners 17">
            <a:extLst>
              <a:ext uri="{FF2B5EF4-FFF2-40B4-BE49-F238E27FC236}">
                <a16:creationId xmlns:a16="http://schemas.microsoft.com/office/drawing/2014/main" id="{082D5E64-0393-4004-AA16-AA0C456BD114}"/>
              </a:ext>
            </a:extLst>
          </p:cNvPr>
          <p:cNvSpPr/>
          <p:nvPr/>
        </p:nvSpPr>
        <p:spPr bwMode="auto">
          <a:xfrm>
            <a:off x="5868302" y="5743505"/>
            <a:ext cx="1705245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200" dirty="0">
                <a:solidFill>
                  <a:schemeClr val="bg2"/>
                </a:solidFill>
              </a:rPr>
              <a:t>Infrastructures </a:t>
            </a:r>
            <a:r>
              <a:rPr lang="en-GB" sz="1200" dirty="0" err="1">
                <a:solidFill>
                  <a:schemeClr val="bg2"/>
                </a:solidFill>
              </a:rPr>
              <a:t>résilientes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16" name="Rectangle: Rounded Corners 19">
            <a:extLst>
              <a:ext uri="{FF2B5EF4-FFF2-40B4-BE49-F238E27FC236}">
                <a16:creationId xmlns:a16="http://schemas.microsoft.com/office/drawing/2014/main" id="{EB84134F-F686-40C9-A0E4-F1724C41531A}"/>
              </a:ext>
            </a:extLst>
          </p:cNvPr>
          <p:cNvSpPr/>
          <p:nvPr/>
        </p:nvSpPr>
        <p:spPr bwMode="auto">
          <a:xfrm>
            <a:off x="8416484" y="5722260"/>
            <a:ext cx="1174172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200" dirty="0">
                <a:solidFill>
                  <a:schemeClr val="bg2"/>
                </a:solidFill>
              </a:rPr>
              <a:t>Terminologie/Dictionnaire</a:t>
            </a:r>
          </a:p>
        </p:txBody>
      </p: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44993CB4-552D-474A-9DEA-6460F43912FA}"/>
              </a:ext>
            </a:extLst>
          </p:cNvPr>
          <p:cNvSpPr/>
          <p:nvPr/>
        </p:nvSpPr>
        <p:spPr bwMode="auto">
          <a:xfrm>
            <a:off x="2072989" y="5068796"/>
            <a:ext cx="1692587" cy="1300452"/>
          </a:xfrm>
          <a:prstGeom prst="roundRect">
            <a:avLst/>
          </a:prstGeom>
          <a:noFill/>
          <a:ln w="38100" cap="flat" cmpd="sng" algn="ctr">
            <a:solidFill>
              <a:srgbClr val="ED9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4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8A431-ABE8-4178-8285-9FF06DE1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Nouveau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Comité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 exécutif 2022 - 2024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427056-94AE-4C67-BD1F-834ED94A8D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&lt;N°27&gt;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8856C2-8AED-45D8-B9AF-E2BA3149183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63496"/>
            <a:ext cx="3161328" cy="5131307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 err="1"/>
              <a:t>Président</a:t>
            </a:r>
            <a:endParaRPr lang="fr-FR" sz="1600" b="1" dirty="0"/>
          </a:p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r>
              <a:rPr lang="fr-FR" sz="1600" b="1" dirty="0"/>
              <a:t>Ancien </a:t>
            </a:r>
            <a:r>
              <a:rPr lang="fr-FR" sz="1600" b="1" dirty="0" err="1"/>
              <a:t>président</a:t>
            </a:r>
            <a:endParaRPr lang="fr-FR" sz="1600" b="1" dirty="0"/>
          </a:p>
          <a:p>
            <a:pPr marL="0" indent="0">
              <a:buNone/>
            </a:pPr>
            <a:r>
              <a:rPr lang="fr-FR" sz="1600" b="1" dirty="0" err="1"/>
              <a:t>Vice-présidents</a:t>
            </a:r>
            <a:endParaRPr lang="fr-FR" sz="1600" b="1" dirty="0"/>
          </a:p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br>
              <a:rPr lang="fr-FR" sz="1600" b="1" dirty="0"/>
            </a:br>
            <a:br>
              <a:rPr lang="fr-FR" sz="1600" b="1" dirty="0"/>
            </a:br>
            <a:r>
              <a:rPr lang="fr-FR" sz="1600" b="1" dirty="0" err="1"/>
              <a:t>Membres</a:t>
            </a:r>
            <a:endParaRPr lang="fr-FR" sz="1600" b="1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spcBef>
                <a:spcPts val="1500"/>
              </a:spcBef>
              <a:buNone/>
            </a:pPr>
            <a:endParaRPr lang="fr-FR" sz="1600" dirty="0"/>
          </a:p>
          <a:p>
            <a:pPr marL="0" indent="0">
              <a:spcBef>
                <a:spcPts val="700"/>
              </a:spcBef>
              <a:buNone/>
            </a:pPr>
            <a:br>
              <a:rPr lang="fr-FR" sz="1600" dirty="0"/>
            </a:br>
            <a:br>
              <a:rPr lang="fr-FR" sz="1600" dirty="0"/>
            </a:br>
            <a:r>
              <a:rPr lang="fr-FR" sz="1600" b="1" dirty="0" err="1">
                <a:solidFill>
                  <a:srgbClr val="154576"/>
                </a:solidFill>
                <a:latin typeface="Arial Narrow"/>
                <a:ea typeface="ＭＳ Ｐゴシック" charset="0"/>
                <a:cs typeface="Arial Narrow"/>
              </a:rPr>
              <a:t>Représentant des comités </a:t>
            </a:r>
            <a:r>
              <a:rPr lang="fr-FR" sz="1600" b="1" dirty="0">
                <a:solidFill>
                  <a:srgbClr val="154576"/>
                </a:solidFill>
                <a:latin typeface="Arial Narrow"/>
                <a:ea typeface="ＭＳ Ｐゴシック" charset="0"/>
                <a:cs typeface="Arial Narrow"/>
              </a:rPr>
              <a:t>nationaux</a:t>
            </a:r>
            <a:endParaRPr lang="fr-FR" sz="1600" dirty="0">
              <a:solidFill>
                <a:srgbClr val="154576"/>
              </a:solidFill>
              <a:latin typeface="Arial Narrow"/>
              <a:ea typeface="ＭＳ Ｐゴシック" charset="0"/>
              <a:cs typeface="Arial Narrow"/>
            </a:endParaRP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8E8DF6-E9ED-41FF-AF43-E3A04187A7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07724" y="1563498"/>
            <a:ext cx="7836589" cy="4905964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fr-FR" sz="1800" b="1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Nazir Alli, </a:t>
            </a:r>
            <a:r>
              <a:rPr lang="fr-FR" sz="1600" dirty="0" err="1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Afrique </a:t>
            </a:r>
            <a:r>
              <a:rPr lang="fr-FR" sz="1600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du Sud</a:t>
            </a:r>
          </a:p>
          <a:p>
            <a:pPr marL="0" indent="0">
              <a:buNone/>
            </a:pPr>
            <a:endParaRPr lang="fr-FR" sz="1600" dirty="0">
              <a:solidFill>
                <a:srgbClr val="00457C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fr-FR" sz="1600" b="1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Claude Van Rooten, </a:t>
            </a:r>
            <a:r>
              <a:rPr lang="fr-FR" sz="1400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Belgique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Emma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Lía Albrieu Cipollina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Argentine</a:t>
            </a:r>
            <a:endParaRPr lang="fr-FR" sz="140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Geoff Allan,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Australie</a:t>
            </a:r>
            <a:endParaRPr lang="fr-FR" sz="140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Mark Henry Rubarenzya,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Ouganda</a:t>
            </a:r>
            <a:endParaRPr lang="fr-FR" sz="140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00457C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Alexander Walcher,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Autriche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Anne-Séverine Poupeleer,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Belgique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Bine Pengal,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Slovénie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Birgitta Worringen,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Allemagne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Joshua LaRocque,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Canada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Chungeng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 Wu,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Chine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Claudine Tremblay,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Canada-Québec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Emanuela Stocchi,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Italie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Emma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Lía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 Albrieu Cipollina,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Argentine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Ernesto Barrera,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Chili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Geoff Allan,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Australie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Hugh Gillies,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Royaume-Uni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Hyeon-Seung Lee,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Corée du Sud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</a:t>
            </a:r>
            <a:r>
              <a:rPr lang="en-US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Juan Pedro Fernández Palomino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Espagne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Jorge </a:t>
            </a:r>
            <a:r>
              <a:rPr lang="en-GB" sz="1600" b="1" dirty="0" err="1">
                <a:solidFill>
                  <a:srgbClr val="00457D"/>
                </a:solidFill>
                <a:latin typeface="Arial Narrow"/>
                <a:ea typeface="ＭＳ Ｐゴシック" charset="0"/>
              </a:rPr>
              <a:t>Arganis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 Díaz Leal,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Mexique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Mamoudou Alassane Camara,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Sénégal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Mark Henry Rubarenzya,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Ouganda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Mārtiņš Dambergs,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Lettonie / BRA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Randall Cable,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Afrique du Sud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Sandrine Chinzi,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France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Sanjay Kumar Nirmal, </a:t>
            </a:r>
            <a:r>
              <a:rPr lang="en-GB" sz="1400" dirty="0" err="1">
                <a:solidFill>
                  <a:srgbClr val="00457D"/>
                </a:solidFill>
                <a:latin typeface="Arial Narrow"/>
                <a:ea typeface="ＭＳ Ｐゴシック" charset="0"/>
              </a:rPr>
              <a:t>Inde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Gloria Shepherd, </a:t>
            </a:r>
            <a:r>
              <a:rPr lang="en-GB" sz="1400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États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-Unis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Setsuo Hirai,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Japon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Václav Neuvirt,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République tchèque.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endParaRPr lang="en-GB" sz="105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fr-FR" sz="1600" b="1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Clemente Poon Hung, </a:t>
            </a:r>
            <a:r>
              <a:rPr lang="fr-FR" sz="1600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Mexique</a:t>
            </a:r>
          </a:p>
        </p:txBody>
      </p:sp>
      <p:pic>
        <p:nvPicPr>
          <p:cNvPr id="2050" name="Picture 2" descr="Nazir Alli - PIARC (World Road Association)">
            <a:extLst>
              <a:ext uri="{FF2B5EF4-FFF2-40B4-BE49-F238E27FC236}">
                <a16:creationId xmlns:a16="http://schemas.microsoft.com/office/drawing/2014/main" id="{AB31D1BB-52AA-8D3F-F39D-93622EF4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2387" y="1132538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7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Pourquoi parler des routes ?</a:t>
            </a:r>
            <a:endParaRPr lang="fr-FR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D17D2-C75D-4DDA-B09D-3994BABA7F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344168"/>
            <a:ext cx="11093450" cy="504748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Arial Narrow"/>
                <a:ea typeface="ＭＳ Ｐゴシック" panose="020B0600070205080204" pitchFamily="34" charset="-128"/>
              </a:rPr>
              <a:t>Les routes et le transport routier sont essentiels et s'améliorent sans cesse.</a:t>
            </a:r>
          </a:p>
          <a:p>
            <a:pPr lvl="1"/>
            <a:r>
              <a:rPr lang="en-GB" dirty="0"/>
              <a:t>Les routes représentent environ </a:t>
            </a:r>
            <a:r>
              <a:rPr lang="en-GB" b="1" dirty="0">
                <a:solidFill>
                  <a:srgbClr val="ED9D00"/>
                </a:solidFill>
              </a:rPr>
              <a:t>80 % de l'ensemble du transport terrestre</a:t>
            </a:r>
            <a:r>
              <a:rPr lang="en-GB" dirty="0">
                <a:solidFill>
                  <a:srgbClr val="00457C"/>
                </a:solidFill>
              </a:rPr>
              <a:t>, aujourd'hui et dans un avenir prévisible.</a:t>
            </a:r>
          </a:p>
          <a:p>
            <a:pPr lvl="1"/>
            <a:r>
              <a:rPr lang="en-GB" dirty="0"/>
              <a:t>Les </a:t>
            </a:r>
            <a:r>
              <a:rPr lang="en-GB" dirty="0">
                <a:solidFill>
                  <a:srgbClr val="00457C"/>
                </a:solidFill>
              </a:rPr>
              <a:t>routes </a:t>
            </a:r>
            <a:r>
              <a:rPr lang="en-GB" dirty="0"/>
              <a:t>sont prêtes à soutenir les développements durables et à faible émission de carbone</a:t>
            </a:r>
          </a:p>
          <a:p>
            <a:pPr lvl="1"/>
            <a:r>
              <a:rPr lang="en-GB" sz="2400" dirty="0">
                <a:solidFill>
                  <a:srgbClr val="00457C"/>
                </a:solidFill>
              </a:rPr>
              <a:t>La route est partout : </a:t>
            </a:r>
            <a:r>
              <a:rPr lang="en-GB" sz="2400" b="1" dirty="0">
                <a:solidFill>
                  <a:srgbClr val="00457C"/>
                </a:solidFill>
              </a:rPr>
              <a:t>modes actifs </a:t>
            </a:r>
            <a:r>
              <a:rPr lang="en-GB" sz="2400" dirty="0">
                <a:solidFill>
                  <a:srgbClr val="00457C"/>
                </a:solidFill>
              </a:rPr>
              <a:t>(vélo, marche), </a:t>
            </a:r>
            <a:r>
              <a:rPr lang="en-GB" sz="2400" b="1" dirty="0">
                <a:solidFill>
                  <a:srgbClr val="00457C"/>
                </a:solidFill>
              </a:rPr>
              <a:t>covoiturage </a:t>
            </a:r>
            <a:r>
              <a:rPr lang="en-GB" sz="2400" dirty="0">
                <a:solidFill>
                  <a:srgbClr val="00457C"/>
                </a:solidFill>
              </a:rPr>
              <a:t>(Uber...), </a:t>
            </a:r>
            <a:r>
              <a:rPr lang="en-GB" sz="2400" b="1" dirty="0">
                <a:solidFill>
                  <a:srgbClr val="00457C"/>
                </a:solidFill>
              </a:rPr>
              <a:t>transports publics </a:t>
            </a:r>
            <a:r>
              <a:rPr lang="en-GB" sz="2400" dirty="0">
                <a:solidFill>
                  <a:srgbClr val="00457C"/>
                </a:solidFill>
              </a:rPr>
              <a:t>(bus), </a:t>
            </a:r>
            <a:r>
              <a:rPr lang="en-GB" sz="2400" b="1" dirty="0">
                <a:solidFill>
                  <a:srgbClr val="00457C"/>
                </a:solidFill>
              </a:rPr>
              <a:t>carburants alternatifs </a:t>
            </a:r>
            <a:r>
              <a:rPr lang="en-GB" sz="2400" dirty="0">
                <a:solidFill>
                  <a:srgbClr val="00457C"/>
                </a:solidFill>
              </a:rPr>
              <a:t>(électricité, GNL ou hydrogène...).</a:t>
            </a:r>
          </a:p>
          <a:p>
            <a:pPr lvl="1"/>
            <a:r>
              <a:rPr lang="en-GB" dirty="0"/>
              <a:t>Les routes sont essentielles pour l'</a:t>
            </a:r>
            <a:r>
              <a:rPr lang="en-GB" b="1" dirty="0">
                <a:solidFill>
                  <a:srgbClr val="ED9D00"/>
                </a:solidFill>
              </a:rPr>
              <a:t>équité, l'inclusion et l'accessibilité</a:t>
            </a:r>
            <a:r>
              <a:rPr lang="en-GB" dirty="0">
                <a:solidFill>
                  <a:srgbClr val="00457C"/>
                </a:solidFill>
              </a:rPr>
              <a:t>, ainsi que pour les objectifs de développement durable des Nations unies.</a:t>
            </a:r>
          </a:p>
          <a:p>
            <a:pPr>
              <a:buClr>
                <a:srgbClr val="ED9D00"/>
              </a:buClr>
              <a:buSzPct val="72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b="1" dirty="0">
                <a:solidFill>
                  <a:srgbClr val="00457C"/>
                </a:solidFill>
              </a:rPr>
              <a:t>Les priorités de la société et le contexte général évoluent </a:t>
            </a:r>
            <a:r>
              <a:rPr lang="en-GB" dirty="0">
                <a:solidFill>
                  <a:srgbClr val="00457C"/>
                </a:solidFill>
              </a:rPr>
              <a:t>très rapidement.</a:t>
            </a:r>
            <a:endParaRPr lang="en-GB" sz="2800" dirty="0">
              <a:solidFill>
                <a:srgbClr val="00457C"/>
              </a:solidFill>
            </a:endParaRPr>
          </a:p>
          <a:p>
            <a:r>
              <a:rPr lang="en-US" b="1" dirty="0">
                <a:solidFill>
                  <a:srgbClr val="ED9D00"/>
                </a:solidFill>
                <a:latin typeface="Arial Narrow"/>
                <a:ea typeface="ＭＳ Ｐゴシック" panose="020B0600070205080204" pitchFamily="34" charset="-128"/>
              </a:rPr>
              <a:t>C'est pourquoi notre travail se </a:t>
            </a:r>
            <a:r>
              <a:rPr lang="en-US" b="1" dirty="0" err="1">
                <a:solidFill>
                  <a:srgbClr val="ED9D00"/>
                </a:solidFill>
                <a:latin typeface="Arial Narrow"/>
                <a:ea typeface="ＭＳ Ｐゴシック" panose="020B0600070205080204" pitchFamily="34" charset="-128"/>
              </a:rPr>
              <a:t>poursuit</a:t>
            </a:r>
            <a:r>
              <a:rPr lang="en-US" b="1" dirty="0">
                <a:solidFill>
                  <a:srgbClr val="ED9D00"/>
                </a:solidFill>
                <a:latin typeface="Arial Narrow"/>
                <a:ea typeface="ＭＳ Ｐゴシック" panose="020B0600070205080204" pitchFamily="34" charset="-128"/>
              </a:rPr>
              <a:t>, sur un large éventail de sujets</a:t>
            </a:r>
          </a:p>
          <a:p>
            <a:pPr lvl="1"/>
            <a:r>
              <a:rPr lang="en-US" dirty="0">
                <a:latin typeface="Arial Narrow"/>
                <a:ea typeface="ＭＳ Ｐゴシック" panose="020B0600070205080204" pitchFamily="34" charset="-128"/>
              </a:rPr>
              <a:t>Ils sont identifiés afin de répondre aux besoins de nos membres et de la communauté routière.</a:t>
            </a:r>
          </a:p>
          <a:p>
            <a:pPr lvl="1"/>
            <a:r>
              <a:rPr lang="en-US" dirty="0">
                <a:latin typeface="Arial Narrow"/>
                <a:ea typeface="ＭＳ Ｐゴシック" panose="020B0600070205080204" pitchFamily="34" charset="-128"/>
              </a:rPr>
              <a:t>Les travaux sont principalement menés par l'intermédiaire de </a:t>
            </a:r>
            <a:r>
              <a:rPr lang="en-US" dirty="0" err="1">
                <a:latin typeface="Arial Narrow"/>
                <a:ea typeface="ＭＳ Ｐゴシック" panose="020B0600070205080204" pitchFamily="34" charset="-128"/>
              </a:rPr>
              <a:t>nos</a:t>
            </a:r>
            <a:r>
              <a:rPr lang="en-US" dirty="0">
                <a:latin typeface="Arial Narrow"/>
                <a:ea typeface="ＭＳ Ｐゴシック" panose="020B0600070205080204" pitchFamily="34" charset="-128"/>
              </a:rPr>
              <a:t> </a:t>
            </a:r>
            <a:r>
              <a:rPr lang="en-US" dirty="0" err="1">
                <a:latin typeface="Arial Narrow"/>
                <a:ea typeface="ＭＳ Ｐゴシック" panose="020B0600070205080204" pitchFamily="34" charset="-128"/>
              </a:rPr>
              <a:t>Comités</a:t>
            </a:r>
            <a:r>
              <a:rPr lang="en-US" dirty="0">
                <a:latin typeface="Arial Narrow"/>
                <a:ea typeface="ＭＳ Ｐゴシック" panose="020B0600070205080204" pitchFamily="34" charset="-128"/>
              </a:rPr>
              <a:t> techniques et de </a:t>
            </a:r>
            <a:r>
              <a:rPr lang="en-US" dirty="0" err="1">
                <a:latin typeface="Arial Narrow"/>
                <a:ea typeface="ＭＳ Ｐゴシック" panose="020B0600070205080204" pitchFamily="34" charset="-128"/>
              </a:rPr>
              <a:t>nos</a:t>
            </a:r>
            <a:r>
              <a:rPr lang="en-US" dirty="0">
                <a:latin typeface="Arial Narrow"/>
                <a:ea typeface="ＭＳ Ｐゴシック" panose="020B0600070205080204" pitchFamily="34" charset="-128"/>
              </a:rPr>
              <a:t> </a:t>
            </a:r>
            <a:r>
              <a:rPr lang="en-US" dirty="0" err="1">
                <a:latin typeface="Arial Narrow"/>
                <a:ea typeface="ＭＳ Ｐゴシック" panose="020B0600070205080204" pitchFamily="34" charset="-128"/>
              </a:rPr>
              <a:t>Groupes</a:t>
            </a:r>
            <a:r>
              <a:rPr lang="en-US" dirty="0">
                <a:latin typeface="Arial Narrow"/>
                <a:ea typeface="ＭＳ Ｐゴシック" panose="020B0600070205080204" pitchFamily="34" charset="-128"/>
              </a:rPr>
              <a:t> </a:t>
            </a:r>
            <a:r>
              <a:rPr lang="en-US" dirty="0" err="1">
                <a:latin typeface="Arial Narrow"/>
                <a:ea typeface="ＭＳ Ｐゴシック" panose="020B0600070205080204" pitchFamily="34" charset="-128"/>
              </a:rPr>
              <a:t>d'étude</a:t>
            </a:r>
            <a:r>
              <a:rPr lang="en-US" dirty="0">
                <a:latin typeface="Arial Narrow"/>
                <a:ea typeface="ＭＳ Ｐゴシック" panose="020B0600070205080204" pitchFamily="34" charset="-128"/>
              </a:rPr>
              <a:t>.</a:t>
            </a:r>
          </a:p>
          <a:p>
            <a:pPr lvl="1"/>
            <a:r>
              <a:rPr lang="en-US" dirty="0">
                <a:latin typeface="Arial Narrow"/>
                <a:ea typeface="ＭＳ Ｐゴシック" panose="020B0600070205080204" pitchFamily="34" charset="-128"/>
              </a:rPr>
              <a:t>Leurs membres sont officiellement nommés par les pays membres de PIARC.</a:t>
            </a:r>
          </a:p>
          <a:p>
            <a:pPr lvl="1">
              <a:buSzPct val="72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dirty="0">
                <a:solidFill>
                  <a:srgbClr val="00457C"/>
                </a:solidFill>
              </a:rPr>
              <a:t>Ils rédigent ou améliorent les rapports, en se basant sur les meilleures pratiques et </a:t>
            </a:r>
            <a:r>
              <a:rPr lang="en-GB" dirty="0" err="1">
                <a:solidFill>
                  <a:srgbClr val="00457C"/>
                </a:solidFill>
              </a:rPr>
              <a:t>ils</a:t>
            </a:r>
            <a:r>
              <a:rPr lang="en-GB" dirty="0">
                <a:solidFill>
                  <a:srgbClr val="00457C"/>
                </a:solidFill>
              </a:rPr>
              <a:t> </a:t>
            </a:r>
            <a:r>
              <a:rPr lang="en-GB" dirty="0" err="1">
                <a:solidFill>
                  <a:srgbClr val="00457C"/>
                </a:solidFill>
              </a:rPr>
              <a:t>identifient</a:t>
            </a:r>
            <a:r>
              <a:rPr lang="en-GB" dirty="0">
                <a:solidFill>
                  <a:srgbClr val="00457C"/>
                </a:solidFill>
              </a:rPr>
              <a:t> les orientations.</a:t>
            </a:r>
          </a:p>
          <a:p>
            <a:pPr marL="0" indent="0">
              <a:buNone/>
            </a:pPr>
            <a:endParaRPr lang="fr-FR" b="1" dirty="0">
              <a:latin typeface="Arial Narrow"/>
              <a:cs typeface="Arial Narrow"/>
            </a:endParaRPr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55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16B80-9C51-4BDD-A33C-4776E407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ja-JP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48 Comités nationaux de PIARC dans 49 pays</a:t>
            </a:r>
            <a:br>
              <a:rPr lang="fr-FR" altLang="ja-JP" dirty="0">
                <a:latin typeface="Arial Narrow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9376B1-8ABE-4765-875F-94882B51F0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4469" y="1531805"/>
            <a:ext cx="3215487" cy="4144962"/>
          </a:xfrm>
        </p:spPr>
        <p:txBody>
          <a:bodyPr/>
          <a:lstStyle/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rgbClr val="154576"/>
              </a:buClr>
              <a:buSzPct val="75000"/>
              <a:buNone/>
              <a:defRPr/>
            </a:pPr>
            <a:r>
              <a:rPr lang="en-US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Ce sont des organisations indépendantes basées dans les pays.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rgbClr val="154576"/>
              </a:buClr>
              <a:buSzPct val="75000"/>
              <a:buNone/>
              <a:defRPr/>
            </a:pPr>
            <a:endParaRPr lang="en-US" altLang="ja-JP" sz="2000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rgbClr val="154576"/>
              </a:buClr>
              <a:buSzPct val="75000"/>
              <a:buNone/>
              <a:defRPr/>
            </a:pPr>
            <a:r>
              <a:rPr lang="en-US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Objectifs :</a:t>
            </a:r>
          </a:p>
          <a:p>
            <a:pPr lvl="1"/>
            <a:r>
              <a:rPr lang="en-US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Faciliter les échanges nationaux sur les routes et le transport routier</a:t>
            </a:r>
          </a:p>
          <a:p>
            <a:pPr lvl="1"/>
            <a:r>
              <a:rPr lang="en-US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Promouvoir le travail de PIARC</a:t>
            </a:r>
          </a:p>
          <a:p>
            <a:pPr lvl="1"/>
            <a:r>
              <a:rPr lang="en-US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Assurer la liaison avec les experts nationaux et les questions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75000"/>
              <a:buNone/>
              <a:defRPr/>
            </a:pPr>
            <a:endParaRPr lang="fr-FR" altLang="ja-JP" sz="2400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0E5B398-F302-45A7-9095-63526DF1A6F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63175" y="1511456"/>
            <a:ext cx="7874356" cy="4739469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Algérie, Allemagne, Argentine, Australie (Austroads</a:t>
            </a:r>
            <a:r>
              <a:rPr lang="en-GB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)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Autriche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Belgique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Bénin,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Bulgarie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Burkina Faso,</a:t>
            </a:r>
            <a:endParaRPr lang="fr-FR" sz="1800" dirty="0"/>
          </a:p>
          <a:p>
            <a:pPr lvl="1">
              <a:lnSpc>
                <a:spcPct val="10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</a:rPr>
              <a:t>Cameroun, Canada, Canada-Québec, Chili, Colombie, Congo, 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Corée du Sud, 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</a:rPr>
              <a:t>Côte d'Ivoire, 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République dominicaine</a:t>
            </a:r>
            <a:endParaRPr lang="fr-FR" sz="1800" dirty="0"/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Équateur, Espagne, États-Unis,</a:t>
            </a:r>
          </a:p>
          <a:p>
            <a:pPr lvl="1">
              <a:lnSpc>
                <a:spcPct val="100000"/>
              </a:lnSpc>
            </a:pPr>
            <a:r>
              <a:rPr lang="fr-FR" sz="1800" dirty="0">
                <a:solidFill>
                  <a:srgbClr val="154576"/>
                </a:solidFill>
                <a:latin typeface="Arial Narrow"/>
              </a:rPr>
              <a:t>France, 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Grèce, Hongrie,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Inde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Irlande,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Italie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Japon,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Madagascar, Malaisie, Mali, Maroc, Mexique, Mongolie, 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Niger, Nouvelle-Zélande (Austroads</a:t>
            </a:r>
            <a:r>
              <a:rPr lang="en-GB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)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</a:t>
            </a:r>
            <a:endParaRPr lang="fr-FR" altLang="fr-FR" sz="1800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Paraguay, Pologne, Portugal, Roumanie, Royaume-Uni,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Sénégal, République slovaque, Slovénie, Suisse,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Tanzanie, 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</a:rPr>
              <a:t>République tchèque, 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Tunisie, Uruguay</a:t>
            </a:r>
          </a:p>
        </p:txBody>
      </p:sp>
    </p:spTree>
    <p:extLst>
      <p:ext uri="{BB962C8B-B14F-4D97-AF65-F5344CB8AC3E}">
        <p14:creationId xmlns:p14="http://schemas.microsoft.com/office/powerpoint/2010/main" val="3474506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10F45-360E-452D-A0AA-EC9CEB6A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Secrétariat général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09E379-0A6F-402B-B63C-36B036FFF1C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 dirty="0"/>
              <a:t>Missions principales :</a:t>
            </a:r>
          </a:p>
          <a:p>
            <a:pPr lvl="1"/>
            <a:r>
              <a:rPr lang="en-US" dirty="0"/>
              <a:t>Assure la gestion quotidienne de l'Association conformément aux résolutions et décisions du Conseil et du Comité exécutif. </a:t>
            </a:r>
          </a:p>
          <a:p>
            <a:pPr lvl="1"/>
            <a:r>
              <a:rPr lang="en-US" dirty="0"/>
              <a:t>Représente </a:t>
            </a:r>
            <a:r>
              <a:rPr lang="en-US" dirty="0" err="1"/>
              <a:t>l'Association</a:t>
            </a:r>
            <a:r>
              <a:rPr lang="en-US" dirty="0"/>
              <a:t> pour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sujets</a:t>
            </a:r>
            <a:r>
              <a:rPr lang="en-US" dirty="0"/>
              <a:t> juridiques et administratives qui ont un impact sur les opérations de l'Association.</a:t>
            </a:r>
          </a:p>
          <a:p>
            <a:r>
              <a:rPr lang="en-US" b="1" dirty="0"/>
              <a:t>Basé à Paris</a:t>
            </a:r>
          </a:p>
          <a:p>
            <a:endParaRPr lang="en-US" b="1" dirty="0"/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800" b="1" dirty="0"/>
              <a:t>Personnel </a:t>
            </a:r>
            <a:r>
              <a:rPr lang="en-US" sz="2800" b="1" dirty="0" err="1"/>
              <a:t>salarié</a:t>
            </a:r>
            <a:r>
              <a:rPr lang="en-US" sz="2800" b="1" dirty="0"/>
              <a:t>, ainsi que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800" b="1" dirty="0"/>
              <a:t>Experts </a:t>
            </a:r>
            <a:r>
              <a:rPr lang="en-US" sz="2800" b="1" dirty="0" err="1"/>
              <a:t>détachés</a:t>
            </a:r>
            <a:r>
              <a:rPr lang="en-US" sz="2800" b="1" dirty="0"/>
              <a:t> par leur pays </a:t>
            </a:r>
            <a:endParaRPr lang="en-US" sz="28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8679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3E171B6-1229-4D66-B8D8-BC768B638C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sz="2800" dirty="0">
              <a:solidFill>
                <a:srgbClr val="00457D"/>
              </a:solidFill>
              <a:latin typeface="Arial Narrow"/>
              <a:cs typeface="Arial Narrow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B3494BD-7377-4EF1-BC70-05A2F2FC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Comités et Groupes d'étude de PIARC</a:t>
            </a:r>
          </a:p>
        </p:txBody>
      </p:sp>
    </p:spTree>
    <p:extLst>
      <p:ext uri="{BB962C8B-B14F-4D97-AF65-F5344CB8AC3E}">
        <p14:creationId xmlns:p14="http://schemas.microsoft.com/office/powerpoint/2010/main" val="152642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C215F-63D3-43F9-9761-746600EF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Devenir membre</a:t>
            </a:r>
            <a:br>
              <a:rPr lang="fr-FR" altLang="fr-FR" dirty="0">
                <a:latin typeface="Arial Narrow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57548A-CB16-4994-B809-80229DE0CE6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 dirty="0">
                <a:solidFill>
                  <a:srgbClr val="ED9D00"/>
                </a:solidFill>
              </a:rPr>
              <a:t>Les membres des Comités de PIARC sont formellement nommés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La plupart sont nommés par </a:t>
            </a:r>
            <a:r>
              <a:rPr lang="en-US" b="1" dirty="0" err="1"/>
              <a:t>leur</a:t>
            </a:r>
            <a:r>
              <a:rPr lang="en-US" b="1" dirty="0"/>
              <a:t> Premier délégué :</a:t>
            </a:r>
          </a:p>
          <a:p>
            <a:pPr lvl="1"/>
            <a:r>
              <a:rPr lang="en-US" dirty="0"/>
              <a:t>Membre</a:t>
            </a:r>
          </a:p>
          <a:p>
            <a:pPr lvl="1"/>
            <a:r>
              <a:rPr lang="en-US" dirty="0"/>
              <a:t>Membre correspondant (non obligé de participer aux réunions)</a:t>
            </a:r>
            <a:br>
              <a:rPr lang="en-US" dirty="0"/>
            </a:br>
            <a:endParaRPr lang="en-US" b="1" dirty="0"/>
          </a:p>
          <a:p>
            <a:r>
              <a:rPr lang="en-US" b="1" dirty="0"/>
              <a:t>Des membres associés peuvent être ajoutés :</a:t>
            </a:r>
          </a:p>
          <a:p>
            <a:pPr lvl="1"/>
            <a:r>
              <a:rPr lang="en-US" dirty="0"/>
              <a:t>Initiative du président du Comité </a:t>
            </a:r>
            <a:r>
              <a:rPr lang="en-US" dirty="0" err="1"/>
              <a:t>ou</a:t>
            </a:r>
            <a:r>
              <a:rPr lang="en-US" dirty="0"/>
              <a:t> du Secrétariat général</a:t>
            </a:r>
          </a:p>
          <a:p>
            <a:pPr lvl="1"/>
            <a:r>
              <a:rPr lang="en-US" dirty="0"/>
              <a:t>À discuter avec tous les membres du Comité</a:t>
            </a:r>
          </a:p>
          <a:p>
            <a:pPr lvl="1"/>
            <a:r>
              <a:rPr lang="en-US" dirty="0"/>
              <a:t>Validation avec le Secrétariat général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335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32EBA-BE49-4F24-BC56-C6671D7A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Programme de travail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09BD8F-438C-4BBF-8915-525C9DC267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481610"/>
            <a:ext cx="11093450" cy="4864326"/>
          </a:xfrm>
        </p:spPr>
        <p:txBody>
          <a:bodyPr>
            <a:normAutofit fontScale="92500"/>
          </a:bodyPr>
          <a:lstStyle/>
          <a:p>
            <a:r>
              <a:rPr lang="en-GB" sz="2600" b="1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Les CT / GE sont tenus d'organiser des activités au cours des quatre années (pour les CT) et des deux années (pour les GE) :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Attribuer des tâches à des membres spécifiques du CT/GE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Identifier les principaux jalons, planifier les activités mois par mois.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Etc.</a:t>
            </a:r>
            <a:endParaRPr lang="en-US" sz="2300" dirty="0"/>
          </a:p>
          <a:p>
            <a:r>
              <a:rPr lang="en-GB" sz="2600" b="1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Ce travail doit respecter les normes de qualité de PIARC :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Viser une large représentativité géographique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Mettre en place un processus d'examen minutieux au sein du CT/GE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Assurer la liaison avec le </a:t>
            </a:r>
            <a:r>
              <a:rPr lang="fr-FR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Coordinateur de thème stratégique et le SG</a:t>
            </a:r>
            <a:endParaRPr lang="en-GB" sz="2300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  <a:p>
            <a:r>
              <a:rPr lang="en-GB" sz="2600" b="1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Des changements peuvent se produire, de nouvelles idées peuvent émerger, des difficultés peuvent survenir...</a:t>
            </a:r>
            <a:endParaRPr lang="fr-FR" sz="2600" b="1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C'est normal.</a:t>
            </a:r>
          </a:p>
          <a:p>
            <a:pPr lvl="1"/>
            <a:r>
              <a:rPr lang="en-GB" sz="2300" dirty="0" err="1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Doivent</a:t>
            </a:r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 </a:t>
            </a:r>
            <a:r>
              <a:rPr lang="en-GB" sz="2300" dirty="0" err="1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être</a:t>
            </a:r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 </a:t>
            </a:r>
            <a:r>
              <a:rPr lang="en-GB" sz="2300" dirty="0" err="1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identifiés</a:t>
            </a:r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 par le président et discuté avec le </a:t>
            </a:r>
            <a:r>
              <a:rPr lang="fr-FR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Coordinateur de thème stratégique et le SG</a:t>
            </a:r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.</a:t>
            </a:r>
            <a:endParaRPr lang="en-US" sz="2300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799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D96DDC-5CCA-4867-A0B6-EB6D24618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D147600-EF0E-4216-99F0-2FF3C591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Congrès de PIARC</a:t>
            </a:r>
          </a:p>
        </p:txBody>
      </p:sp>
    </p:spTree>
    <p:extLst>
      <p:ext uri="{BB962C8B-B14F-4D97-AF65-F5344CB8AC3E}">
        <p14:creationId xmlns:p14="http://schemas.microsoft.com/office/powerpoint/2010/main" val="340048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32EBA-BE49-4F24-BC56-C6671D7A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Congrès en 2020 - 2023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09BD8F-438C-4BBF-8915-525C9DC267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468131"/>
            <a:ext cx="11093450" cy="4946738"/>
          </a:xfrm>
        </p:spPr>
        <p:txBody>
          <a:bodyPr/>
          <a:lstStyle/>
          <a:p>
            <a:r>
              <a:rPr lang="en-GB" sz="2400" b="1" dirty="0"/>
              <a:t>Le Congrès mondial de la Route</a:t>
            </a:r>
            <a:endParaRPr lang="en-GB" sz="2300" b="1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  <a:p>
            <a:pPr lvl="1"/>
            <a:r>
              <a:rPr lang="en-GB" sz="2000" dirty="0"/>
              <a:t>Événement important qui a établi la réputation de l'Association et qui se tient à la fin d'un cycle de travail de quatre ans</a:t>
            </a:r>
          </a:p>
          <a:p>
            <a:pPr lvl="1"/>
            <a:r>
              <a:rPr lang="en-GB" sz="2000" dirty="0"/>
              <a:t>La prochaine édition du </a:t>
            </a:r>
            <a:r>
              <a:rPr lang="en-GB" sz="2000" dirty="0" err="1"/>
              <a:t>Congrès</a:t>
            </a:r>
            <a:r>
              <a:rPr lang="en-GB" sz="2000" dirty="0"/>
              <a:t> </a:t>
            </a:r>
            <a:r>
              <a:rPr lang="en-GB" sz="2000" dirty="0" err="1"/>
              <a:t>mondial</a:t>
            </a:r>
            <a:r>
              <a:rPr lang="en-GB" sz="2000" dirty="0"/>
              <a:t> aura lieu à Prague en 2023.</a:t>
            </a:r>
            <a:endParaRPr lang="en-GB" sz="2000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  <a:p>
            <a:r>
              <a:rPr lang="en-US" sz="2400" b="1" dirty="0"/>
              <a:t>Congrès </a:t>
            </a:r>
            <a:r>
              <a:rPr lang="en-US" sz="2400" b="1" dirty="0" err="1"/>
              <a:t>mondial</a:t>
            </a:r>
            <a:r>
              <a:rPr lang="en-US" sz="2400" b="1" dirty="0"/>
              <a:t> de la viabilité hivernale et de la </a:t>
            </a:r>
            <a:r>
              <a:rPr lang="en-US" sz="2400" b="1" dirty="0" err="1"/>
              <a:t>résilience</a:t>
            </a:r>
            <a:r>
              <a:rPr lang="en-US" sz="2400" b="1" dirty="0"/>
              <a:t> </a:t>
            </a:r>
            <a:r>
              <a:rPr lang="en-US" sz="2400" b="1" dirty="0" err="1"/>
              <a:t>routière</a:t>
            </a:r>
            <a:endParaRPr lang="en-GB" sz="2400" b="1" dirty="0"/>
          </a:p>
          <a:p>
            <a:pPr lvl="1"/>
            <a:r>
              <a:rPr lang="en-GB" sz="2000" dirty="0"/>
              <a:t>Tenue à peu près à mi-chemin du cycle de quatre ans</a:t>
            </a:r>
          </a:p>
          <a:p>
            <a:pPr lvl="1"/>
            <a:r>
              <a:rPr lang="en-GB" sz="2000" dirty="0"/>
              <a:t>Objectifs et résultats similaires à ceux du Congrès mondial de la route, mais avec des sujets plus ciblés.</a:t>
            </a:r>
          </a:p>
          <a:p>
            <a:pPr lvl="1"/>
            <a:r>
              <a:rPr lang="en-GB" sz="2000" dirty="0"/>
              <a:t>La dernière édition a eu lieu à Calgary en février 2022 (en ligne).</a:t>
            </a:r>
          </a:p>
          <a:p>
            <a:pPr lvl="1"/>
            <a:r>
              <a:rPr lang="en-GB" sz="2000" dirty="0"/>
              <a:t>Elle a </a:t>
            </a:r>
            <a:r>
              <a:rPr lang="en-GB" sz="2000" dirty="0" err="1"/>
              <a:t>abordé</a:t>
            </a:r>
            <a:r>
              <a:rPr lang="en-GB" sz="2000" dirty="0"/>
              <a:t> les questions de </a:t>
            </a:r>
            <a:r>
              <a:rPr lang="en-GB" sz="2000" dirty="0" err="1"/>
              <a:t>résilience</a:t>
            </a:r>
            <a:r>
              <a:rPr lang="en-GB" sz="2000" dirty="0"/>
              <a:t> en plus de la </a:t>
            </a:r>
            <a:r>
              <a:rPr lang="en-GB" sz="2000" dirty="0" err="1"/>
              <a:t>viabilité</a:t>
            </a:r>
            <a:r>
              <a:rPr lang="en-GB" sz="2000" dirty="0"/>
              <a:t> </a:t>
            </a:r>
            <a:r>
              <a:rPr lang="en-GB" sz="2000" dirty="0" err="1"/>
              <a:t>hivernale</a:t>
            </a:r>
            <a:r>
              <a:rPr lang="en-GB" sz="2000" dirty="0"/>
              <a:t>.</a:t>
            </a:r>
          </a:p>
          <a:p>
            <a:pPr lvl="1"/>
            <a:r>
              <a:rPr lang="en-GB" sz="2000" b="1" dirty="0">
                <a:solidFill>
                  <a:srgbClr val="ED9D00"/>
                </a:solidFill>
                <a:hlinkClick r:id="rId2" tooltip="Actes du Congrès de Calgary 20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https://proceedings-calgary2022.piarc.org</a:t>
            </a:r>
            <a:br>
              <a:rPr lang="en-GB" sz="2000" dirty="0"/>
            </a:br>
            <a:endParaRPr lang="en-GB" sz="2000" b="1" dirty="0"/>
          </a:p>
          <a:p>
            <a:r>
              <a:rPr lang="en-GB" sz="2400" b="1" dirty="0"/>
              <a:t>Le programme des deux </a:t>
            </a:r>
            <a:r>
              <a:rPr lang="en-GB" sz="2400" b="1" dirty="0" err="1"/>
              <a:t>Congrès</a:t>
            </a:r>
            <a:r>
              <a:rPr lang="en-GB" sz="2400" b="1" dirty="0"/>
              <a:t> </a:t>
            </a:r>
            <a:r>
              <a:rPr lang="en-GB" sz="2400" b="1" dirty="0" err="1"/>
              <a:t>est</a:t>
            </a:r>
            <a:r>
              <a:rPr lang="en-GB" sz="2400" b="1" dirty="0"/>
              <a:t> </a:t>
            </a:r>
            <a:r>
              <a:rPr lang="en-GB" sz="2400" b="1" dirty="0" err="1"/>
              <a:t>coordonné</a:t>
            </a:r>
            <a:r>
              <a:rPr lang="en-GB" sz="2400" b="1" dirty="0"/>
              <a:t> par PIARC.</a:t>
            </a:r>
            <a:endParaRPr lang="en-GB" sz="2000" dirty="0"/>
          </a:p>
          <a:p>
            <a:r>
              <a:rPr lang="en-GB" sz="2400" b="1" dirty="0"/>
              <a:t>Un appel à communications est organisé pour les deux </a:t>
            </a:r>
            <a:r>
              <a:rPr lang="en-GB" sz="2400" b="1" dirty="0" err="1"/>
              <a:t>Congrès</a:t>
            </a:r>
            <a:r>
              <a:rPr lang="en-GB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9594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0D644B9-B910-4721-85CB-66720C1D9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000" dirty="0">
                <a:solidFill>
                  <a:srgbClr val="00457D"/>
                </a:solidFill>
                <a:latin typeface="Arial Narrow"/>
                <a:cs typeface="Arial Narrow"/>
              </a:rPr>
              <a:t>Du 6 au 10 octobre 2019</a:t>
            </a:r>
          </a:p>
          <a:p>
            <a:endParaRPr lang="fr-FR" sz="3000" dirty="0">
              <a:solidFill>
                <a:srgbClr val="00457D"/>
              </a:solidFill>
              <a:latin typeface="Arial Narrow"/>
              <a:cs typeface="Arial Narrow"/>
            </a:endParaRPr>
          </a:p>
          <a:p>
            <a:r>
              <a:rPr lang="fr-FR" sz="3000" b="1" dirty="0">
                <a:solidFill>
                  <a:srgbClr val="00457D"/>
                </a:solidFill>
                <a:latin typeface="Arial Narrow"/>
                <a:cs typeface="Arial Narrow"/>
              </a:rPr>
              <a:t>Les Actes complets sont disponibles ici :</a:t>
            </a:r>
            <a:br>
              <a:rPr lang="fr-FR" sz="3000" b="1" dirty="0">
                <a:latin typeface="Arial Narrow"/>
                <a:cs typeface="Arial Narrow"/>
              </a:rPr>
            </a:br>
            <a:r>
              <a:rPr lang="en-US" sz="2800" b="1" dirty="0">
                <a:latin typeface="Arial Narrow"/>
                <a:hlinkClick r:id="rId2" tooltip="Actes du Congrès d'Abou Dhabi 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https://proceedings-abudhabi2019.piarc.org</a:t>
            </a:r>
            <a:endParaRPr lang="fr-FR" sz="2500" b="1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E8CC252-0A1C-44E2-8F60-9797694B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Congrès mondial de la Route 2019 - Abou Dhabi</a:t>
            </a:r>
          </a:p>
        </p:txBody>
      </p:sp>
    </p:spTree>
    <p:extLst>
      <p:ext uri="{BB962C8B-B14F-4D97-AF65-F5344CB8AC3E}">
        <p14:creationId xmlns:p14="http://schemas.microsoft.com/office/powerpoint/2010/main" val="1225971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 descr="AD Bridge.png">
            <a:extLst>
              <a:ext uri="{FF2B5EF4-FFF2-40B4-BE49-F238E27FC236}">
                <a16:creationId xmlns:a16="http://schemas.microsoft.com/office/drawing/2014/main" id="{1948CED9-EE26-4103-A7D3-33C5E3EF78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383" y="1185567"/>
            <a:ext cx="3617917" cy="5082312"/>
          </a:xfrm>
          <a:prstGeom prst="rect">
            <a:avLst/>
          </a:prstGeom>
          <a:ln>
            <a:noFill/>
          </a:ln>
        </p:spPr>
      </p:pic>
      <p:pic>
        <p:nvPicPr>
          <p:cNvPr id="6" name="Image 5" descr="Une image contenant intérieur, personne, ordinateur, assis&#10;&#10;Description générée automatiquement">
            <a:extLst>
              <a:ext uri="{FF2B5EF4-FFF2-40B4-BE49-F238E27FC236}">
                <a16:creationId xmlns:a16="http://schemas.microsoft.com/office/drawing/2014/main" id="{B2CDA811-5E91-4A9E-887D-2EB2EED0655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05" y="490821"/>
            <a:ext cx="2196593" cy="2745175"/>
          </a:xfrm>
          <a:prstGeom prst="rect">
            <a:avLst/>
          </a:prstGeom>
        </p:spPr>
      </p:pic>
      <p:pic>
        <p:nvPicPr>
          <p:cNvPr id="7" name="Image 6" descr="Une image contenant personne, bâtiment, homme, tenant&#10;&#10;Description générée automatiquement">
            <a:extLst>
              <a:ext uri="{FF2B5EF4-FFF2-40B4-BE49-F238E27FC236}">
                <a16:creationId xmlns:a16="http://schemas.microsoft.com/office/drawing/2014/main" id="{701869C8-FBC4-4C59-8666-78564AD7C7B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158" y="2541250"/>
            <a:ext cx="2853228" cy="35672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FD475A-B5F3-48E3-9518-08BF0E18AC7F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973" y="749460"/>
            <a:ext cx="2372653" cy="29665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AD12A1-A85B-44C2-873A-DE08430BF6F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21" y="2932662"/>
            <a:ext cx="4393186" cy="2575160"/>
          </a:xfrm>
          <a:prstGeom prst="rect">
            <a:avLst/>
          </a:prstGeom>
        </p:spPr>
      </p:pic>
      <p:pic>
        <p:nvPicPr>
          <p:cNvPr id="10" name="Grafik 8" descr="Abu Dhabi WRC Logo.png">
            <a:extLst>
              <a:ext uri="{FF2B5EF4-FFF2-40B4-BE49-F238E27FC236}">
                <a16:creationId xmlns:a16="http://schemas.microsoft.com/office/drawing/2014/main" id="{7A9EE1CA-24D5-4291-A681-C18A424E51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331" y="1388892"/>
            <a:ext cx="2965188" cy="65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39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B125C3-0F19-44EE-A306-76F2998D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689" y="492805"/>
            <a:ext cx="9771030" cy="587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0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Les routes au service des objectifs de développement durable des Nations unies</a:t>
            </a:r>
            <a:endParaRPr lang="fr-FR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2729C7-DAC8-6342-BC09-B628880E9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329" y="4344757"/>
            <a:ext cx="1337883" cy="182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7D66EA4-2967-9E65-557E-F6E4732752F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BB7817-07B7-A3FC-5DD6-3F2D6E83A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8105" y="1815519"/>
            <a:ext cx="4852616" cy="42693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15FBEB7-2F55-F044-524D-1A1BC5DEA7EB}"/>
              </a:ext>
            </a:extLst>
          </p:cNvPr>
          <p:cNvSpPr txBox="1"/>
          <p:nvPr/>
        </p:nvSpPr>
        <p:spPr>
          <a:xfrm>
            <a:off x="201168" y="6250925"/>
            <a:ext cx="254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Rapport de PIARC et du DFID, 2016</a:t>
            </a:r>
          </a:p>
        </p:txBody>
      </p:sp>
    </p:spTree>
    <p:extLst>
      <p:ext uri="{BB962C8B-B14F-4D97-AF65-F5344CB8AC3E}">
        <p14:creationId xmlns:p14="http://schemas.microsoft.com/office/powerpoint/2010/main" val="3300236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XXVIIe Congrès mondial de la Route</a:t>
            </a: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r>
              <a:rPr lang="fr-FR" sz="2400" dirty="0"/>
              <a:t>2 - 6 octobre 2023</a:t>
            </a:r>
            <a:br>
              <a:rPr lang="en-US" sz="1800" dirty="0"/>
            </a:b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b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524000"/>
            <a:ext cx="9437560" cy="5004816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rgbClr val="ED9D00"/>
                </a:solidFill>
              </a:rPr>
              <a:t>Contenu </a:t>
            </a:r>
            <a:r>
              <a:rPr lang="fr-FR" b="1" dirty="0" err="1">
                <a:solidFill>
                  <a:srgbClr val="ED9D00"/>
                </a:solidFill>
              </a:rPr>
              <a:t>technique </a:t>
            </a:r>
            <a:r>
              <a:rPr lang="fr-FR" b="1" dirty="0">
                <a:solidFill>
                  <a:srgbClr val="ED9D00"/>
                </a:solidFill>
              </a:rPr>
              <a:t>très </a:t>
            </a:r>
            <a:r>
              <a:rPr lang="fr-FR" b="1" dirty="0" err="1">
                <a:solidFill>
                  <a:srgbClr val="ED9D00"/>
                </a:solidFill>
              </a:rPr>
              <a:t>riche </a:t>
            </a:r>
            <a:r>
              <a:rPr lang="fr-FR" b="1" dirty="0">
                <a:solidFill>
                  <a:srgbClr val="ED9D00"/>
                </a:solidFill>
              </a:rPr>
              <a:t>:</a:t>
            </a:r>
            <a:endParaRPr lang="en-US" b="1" dirty="0">
              <a:solidFill>
                <a:srgbClr val="ED9D00"/>
              </a:solidFill>
            </a:endParaRPr>
          </a:p>
          <a:p>
            <a:pPr lvl="1"/>
            <a:r>
              <a:rPr lang="fr-FR" dirty="0"/>
              <a:t>Séance ministérielle</a:t>
            </a:r>
          </a:p>
          <a:p>
            <a:pPr lvl="1"/>
            <a:r>
              <a:rPr lang="fr-FR" dirty="0"/>
              <a:t>Nos 25 Comités présenteront leurs travaux</a:t>
            </a:r>
          </a:p>
          <a:p>
            <a:pPr lvl="1"/>
            <a:r>
              <a:rPr lang="fr-FR" dirty="0"/>
              <a:t>Des documents </a:t>
            </a:r>
            <a:r>
              <a:rPr lang="fr-FR" dirty="0" err="1"/>
              <a:t>issus de l'</a:t>
            </a:r>
            <a:r>
              <a:rPr lang="fr-FR" dirty="0"/>
              <a:t>appel à </a:t>
            </a:r>
            <a:r>
              <a:rPr lang="fr-FR" dirty="0" err="1"/>
              <a:t>communications </a:t>
            </a:r>
            <a:r>
              <a:rPr lang="fr-FR" dirty="0"/>
              <a:t>sur 49 sujets </a:t>
            </a:r>
            <a:r>
              <a:rPr lang="fr-FR" dirty="0" err="1"/>
              <a:t>seront également présentés </a:t>
            </a:r>
            <a:r>
              <a:rPr lang="fr-FR" dirty="0"/>
              <a:t>(</a:t>
            </a:r>
            <a:r>
              <a:rPr lang="fr-FR" dirty="0" err="1"/>
              <a:t>nous avons reçu </a:t>
            </a:r>
            <a:r>
              <a:rPr lang="fr-FR" dirty="0"/>
              <a:t>766 résumés).</a:t>
            </a:r>
          </a:p>
          <a:p>
            <a:pPr lvl="1"/>
            <a:r>
              <a:rPr lang="fr-FR" dirty="0"/>
              <a:t>Séances de prospective avec nos organisations partenaires</a:t>
            </a:r>
            <a:endParaRPr lang="fr-FR" b="1" dirty="0"/>
          </a:p>
          <a:p>
            <a:r>
              <a:rPr lang="en-US" b="1" dirty="0">
                <a:solidFill>
                  <a:srgbClr val="ED9D00"/>
                </a:solidFill>
              </a:rPr>
              <a:t>Une excellente occasion de :</a:t>
            </a:r>
          </a:p>
          <a:p>
            <a:pPr lvl="1"/>
            <a:r>
              <a:rPr lang="en-US" dirty="0" err="1"/>
              <a:t>Présenter</a:t>
            </a:r>
            <a:r>
              <a:rPr lang="en-US" dirty="0"/>
              <a:t> son travail dans un pavillon national</a:t>
            </a:r>
          </a:p>
          <a:p>
            <a:pPr lvl="1"/>
            <a:r>
              <a:rPr lang="en-US" dirty="0"/>
              <a:t>Dialoguer avec des ministères, des experts, des </a:t>
            </a:r>
            <a:r>
              <a:rPr lang="en-US" dirty="0" err="1"/>
              <a:t>acteurs</a:t>
            </a:r>
            <a:r>
              <a:rPr lang="en-US" dirty="0"/>
              <a:t> </a:t>
            </a:r>
            <a:r>
              <a:rPr lang="en-US" dirty="0" err="1"/>
              <a:t>industriels</a:t>
            </a:r>
            <a:r>
              <a:rPr lang="en-US" dirty="0"/>
              <a:t>...</a:t>
            </a:r>
          </a:p>
          <a:p>
            <a:pPr lvl="1"/>
            <a:r>
              <a:rPr lang="en-US" dirty="0"/>
              <a:t>En savoir plus sur les résultats de PIARC</a:t>
            </a:r>
          </a:p>
          <a:p>
            <a:pPr lvl="1"/>
            <a:r>
              <a:rPr lang="en-US" dirty="0"/>
              <a:t>Discuter de nouvelles idées</a:t>
            </a:r>
          </a:p>
          <a:p>
            <a:pPr marL="0" indent="0">
              <a:buNone/>
            </a:pPr>
            <a:r>
              <a:rPr lang="en-US" sz="2200" i="1" dirty="0">
                <a:solidFill>
                  <a:srgbClr val="FF0000"/>
                </a:solidFill>
                <a:hlinkClick r:id="rId2" tooltip="XXVIIe Congrès mondial de la Route - Prague 20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https://www.piarc.org/fr/activites/Congres-Mondiaux-Route-PIARC/XXVII-Congres-Mondial-Route-Prague-2023</a:t>
            </a:r>
            <a:endParaRPr lang="en-US" sz="22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World Road Congress Prague 2023 - PIARC (World Road Association)">
            <a:extLst>
              <a:ext uri="{FF2B5EF4-FFF2-40B4-BE49-F238E27FC236}">
                <a16:creationId xmlns:a16="http://schemas.microsoft.com/office/drawing/2014/main" id="{B97097DC-97A8-4E5F-B3E4-2316A09C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1744" y="667201"/>
            <a:ext cx="2487994" cy="21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99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Prochains congrès de PIARC</a:t>
            </a:r>
            <a:br>
              <a:rPr lang="fr-FR" dirty="0">
                <a:latin typeface="Arial Narrow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3213" y="1546529"/>
            <a:ext cx="11093450" cy="4008110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XVIIe </a:t>
            </a:r>
            <a:r>
              <a:rPr lang="en-US" b="1" dirty="0"/>
              <a:t>Congrès mondial de la viabilité hivernale</a:t>
            </a:r>
            <a:endParaRPr lang="fr-FR" b="1" dirty="0">
              <a:latin typeface="Arial Narrow"/>
              <a:cs typeface="Arial Narrow"/>
            </a:endParaRPr>
          </a:p>
          <a:p>
            <a:pPr lvl="1"/>
            <a:r>
              <a:rPr lang="fr-FR" dirty="0">
                <a:latin typeface="Arial Narrow"/>
                <a:cs typeface="Arial Narrow"/>
              </a:rPr>
              <a:t>Chambéry, France</a:t>
            </a:r>
          </a:p>
          <a:p>
            <a:pPr lvl="1"/>
            <a:r>
              <a:rPr lang="fr-FR" dirty="0" err="1">
                <a:latin typeface="Arial Narrow"/>
                <a:cs typeface="Arial Narrow"/>
              </a:rPr>
              <a:t>Février </a:t>
            </a:r>
            <a:r>
              <a:rPr lang="fr-FR" dirty="0">
                <a:latin typeface="Arial Narrow"/>
                <a:cs typeface="Arial Narrow"/>
              </a:rPr>
              <a:t>2026</a:t>
            </a:r>
          </a:p>
          <a:p>
            <a:pPr marL="457200" lvl="1" indent="0">
              <a:buNone/>
            </a:pPr>
            <a:endParaRPr lang="fr-FR" b="1" dirty="0"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fr-FR" b="1" dirty="0"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fr-FR" b="1" dirty="0">
              <a:latin typeface="Arial Narrow"/>
              <a:cs typeface="Arial Narrow"/>
            </a:endParaRPr>
          </a:p>
          <a:p>
            <a:r>
              <a:rPr lang="fr-FR" b="1" dirty="0">
                <a:latin typeface="Arial Narrow"/>
                <a:cs typeface="Arial Narrow"/>
              </a:rPr>
              <a:t>XXVIIIe Congrès mondial de la Route</a:t>
            </a:r>
          </a:p>
          <a:p>
            <a:pPr lvl="1"/>
            <a:r>
              <a:rPr lang="fr-FR" dirty="0">
                <a:latin typeface="Arial Narrow"/>
                <a:cs typeface="Arial Narrow"/>
              </a:rPr>
              <a:t>L'appel à candidatures sera lancé en janvier 2023.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820C8E-3058-BAC3-D0E7-5DA67E009E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3055" y="1303361"/>
            <a:ext cx="1987205" cy="166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51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3F4F2CA-9F16-4AC5-95BA-E35A696AD0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231EB-5D96-4209-BC86-A1EFF89B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/>
                <a:cs typeface="Arial Narrow"/>
              </a:rPr>
              <a:t>Plan stratégique de PIARC 2020 - 2023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142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Rôle du plan stratégique</a:t>
            </a:r>
            <a:br>
              <a:rPr lang="fr-FR" dirty="0">
                <a:latin typeface="Arial Narrow"/>
                <a:cs typeface="Arial Narrow"/>
              </a:rPr>
            </a:br>
            <a:br>
              <a:rPr lang="en-US" altLang="en-US" dirty="0">
                <a:latin typeface="Arial Narrow"/>
                <a:ea typeface="ＭＳ Ｐゴシック" pitchFamily="34" charset="-128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 dirty="0"/>
              <a:t>Le </a:t>
            </a:r>
            <a:r>
              <a:rPr lang="en-US" b="1" dirty="0">
                <a:solidFill>
                  <a:srgbClr val="ED9D00"/>
                </a:solidFill>
                <a:hlinkClick r:id="rId2" tooltip="Plan stratégique PIARC 2020-20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 </a:t>
            </a:r>
            <a:r>
              <a:rPr lang="en-US" b="1" dirty="0" err="1">
                <a:solidFill>
                  <a:srgbClr val="ED9D00"/>
                </a:solidFill>
                <a:hlinkClick r:id="rId2" tooltip="Plan stratégique PIARC 2020-20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stratégique</a:t>
            </a:r>
            <a:r>
              <a:rPr lang="en-US" b="1" dirty="0">
                <a:solidFill>
                  <a:srgbClr val="ED9D00"/>
                </a:solidFill>
              </a:rPr>
              <a:t> </a:t>
            </a:r>
            <a:r>
              <a:rPr lang="en-US" b="1" dirty="0"/>
              <a:t>guide les activités de PIARC sur un cycle de 4 ans.</a:t>
            </a:r>
          </a:p>
          <a:p>
            <a:endParaRPr lang="en-US" b="1" dirty="0"/>
          </a:p>
          <a:p>
            <a:r>
              <a:rPr lang="en-US" b="1" dirty="0"/>
              <a:t>En particulier, il :</a:t>
            </a:r>
          </a:p>
          <a:p>
            <a:pPr lvl="1"/>
            <a:r>
              <a:rPr lang="en-US" dirty="0"/>
              <a:t>Identifie les questions prioritaires pour les membres de PIARC.</a:t>
            </a:r>
          </a:p>
          <a:p>
            <a:pPr lvl="1"/>
            <a:r>
              <a:rPr lang="en-US" dirty="0"/>
              <a:t>Crée des </a:t>
            </a:r>
            <a:r>
              <a:rPr lang="en-US" dirty="0" err="1"/>
              <a:t>Comités</a:t>
            </a:r>
            <a:r>
              <a:rPr lang="en-US" dirty="0"/>
              <a:t> et des </a:t>
            </a:r>
            <a:r>
              <a:rPr lang="en-US" dirty="0" err="1"/>
              <a:t>Groupes</a:t>
            </a:r>
            <a:r>
              <a:rPr lang="en-US" dirty="0"/>
              <a:t> </a:t>
            </a:r>
            <a:r>
              <a:rPr lang="en-US" dirty="0" err="1"/>
              <a:t>d'étude</a:t>
            </a:r>
            <a:r>
              <a:rPr lang="en-US" dirty="0"/>
              <a:t>,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489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Développement du plan stratégique</a:t>
            </a:r>
            <a:br>
              <a:rPr lang="fr-FR" dirty="0">
                <a:latin typeface="Arial Narrow"/>
                <a:cs typeface="Arial Narrow"/>
              </a:rPr>
            </a:br>
            <a:br>
              <a:rPr lang="en-US" altLang="en-US" dirty="0">
                <a:latin typeface="Arial Narrow"/>
                <a:ea typeface="ＭＳ Ｐゴシック" pitchFamily="34" charset="-128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280160"/>
            <a:ext cx="11093450" cy="480472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Le processus a comporté plusieurs étapes de consultation :</a:t>
            </a:r>
          </a:p>
          <a:p>
            <a:r>
              <a:rPr lang="en-US" b="1" dirty="0"/>
              <a:t>En interne : </a:t>
            </a:r>
            <a:r>
              <a:rPr lang="en-US" dirty="0"/>
              <a:t>Premiers délégués, comités nationaux et organismes techniques, pays à revenu faible ou intermédiaire.</a:t>
            </a:r>
          </a:p>
          <a:p>
            <a:r>
              <a:rPr lang="en-US" b="1" dirty="0"/>
              <a:t>En externe : </a:t>
            </a:r>
            <a:r>
              <a:rPr lang="en-US" dirty="0"/>
              <a:t>Groupe consultatif - Atelier, Entretiens avec des parties prenantes externes.</a:t>
            </a:r>
          </a:p>
          <a:p>
            <a:r>
              <a:rPr lang="en-US" b="1" dirty="0"/>
              <a:t>Les nouveaux </a:t>
            </a:r>
            <a:r>
              <a:rPr lang="en-US" b="1" dirty="0" err="1"/>
              <a:t>coordinateurs</a:t>
            </a:r>
            <a:r>
              <a:rPr lang="en-US" b="1" dirty="0"/>
              <a:t>, présidents et secrétaires </a:t>
            </a:r>
            <a:r>
              <a:rPr lang="en-US" dirty="0"/>
              <a:t>ont également été consultés.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Le prochain plan, qui couvrira la période 2024-2027, est en cours d'élaboration.</a:t>
            </a:r>
          </a:p>
          <a:p>
            <a:pPr lvl="1"/>
            <a:r>
              <a:rPr lang="en-US" dirty="0"/>
              <a:t>Focus sur la résilience, la sécurité routière, la numérisation, la </a:t>
            </a:r>
            <a:r>
              <a:rPr lang="en-US" dirty="0" err="1"/>
              <a:t>décarbonation</a:t>
            </a:r>
            <a:r>
              <a:rPr lang="en-US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055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835AC-DFA8-4240-9B2A-7DE23931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Objectifs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7A968E-9D20-471E-BE85-1A6F27BB47C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337052"/>
            <a:ext cx="11274344" cy="4913874"/>
          </a:xfrm>
        </p:spPr>
        <p:txBody>
          <a:bodyPr>
            <a:normAutofit lnSpcReduction="10000"/>
          </a:bodyPr>
          <a:lstStyle/>
          <a:p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Augmenter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la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flexibilité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pour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répondre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aux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besoins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des membres de PIARC dans un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monde qui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change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rapidement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.</a:t>
            </a:r>
            <a:b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</a:br>
            <a:endParaRPr lang="es-ES" sz="2400" b="1" dirty="0">
              <a:solidFill>
                <a:srgbClr val="154576"/>
              </a:solidFill>
              <a:ea typeface="MS PGothic" panose="020B0600070205080204" pitchFamily="34" charset="-128"/>
            </a:endParaRPr>
          </a:p>
          <a:p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Produire des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résultats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plus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utiles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et plus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fréquents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pour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donner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plus de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visibilité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à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PIARC, et la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rendre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plus pertinente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.</a:t>
            </a:r>
            <a:b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</a:br>
            <a:endParaRPr lang="es-ES" sz="2400" dirty="0">
              <a:solidFill>
                <a:srgbClr val="154576"/>
              </a:solidFill>
              <a:ea typeface="MS PGothic" panose="020B0600070205080204" pitchFamily="34" charset="-128"/>
            </a:endParaRPr>
          </a:p>
          <a:p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Améliorer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la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qualité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des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résultats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, afin que PIARC continue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d'être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reconnue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pour la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production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de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produits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routiers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de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qualité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.</a:t>
            </a:r>
            <a:b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</a:br>
            <a:endParaRPr lang="es-ES" sz="2400" dirty="0">
              <a:solidFill>
                <a:srgbClr val="154576"/>
              </a:solidFill>
              <a:ea typeface="MS PGothic" panose="020B0600070205080204" pitchFamily="34" charset="-128"/>
            </a:endParaRPr>
          </a:p>
          <a:p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Assurer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une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production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diversifiée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et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à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valeur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ajoutée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de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résultats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pour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améliorer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le portefeuille de PIARC et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étendre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son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champ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d'action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à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un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public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plus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large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.</a:t>
            </a:r>
            <a:b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</a:br>
            <a:endParaRPr lang="es-ES" sz="2400" dirty="0">
              <a:solidFill>
                <a:srgbClr val="154576"/>
              </a:solidFill>
              <a:ea typeface="MS PGothic" panose="020B0600070205080204" pitchFamily="34" charset="-128"/>
            </a:endParaRPr>
          </a:p>
          <a:p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Dépasser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le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"concept de silo" 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entre les Comités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techniques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pour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parvenir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à une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connaissance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plus intégrale et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interconnectée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, et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ajouter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des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questions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transversales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.</a:t>
            </a:r>
          </a:p>
          <a:p>
            <a:pPr marL="0" indent="0">
              <a:buNone/>
            </a:pP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764778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Questions horizontales clés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D17D2-C75D-4DDA-B09D-3994BABA7FD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FR" b="1" dirty="0">
                <a:latin typeface="Arial Narrow"/>
                <a:ea typeface="ＭＳ Ｐゴシック" panose="020B0600070205080204" pitchFamily="34" charset="-128"/>
              </a:rPr>
              <a:t>Changement </a:t>
            </a:r>
            <a:r>
              <a:rPr lang="fr-FR" b="1" dirty="0" err="1">
                <a:latin typeface="Arial Narrow"/>
                <a:ea typeface="ＭＳ Ｐゴシック" panose="020B0600070205080204" pitchFamily="34" charset="-128"/>
              </a:rPr>
              <a:t>climatique</a:t>
            </a:r>
            <a:endParaRPr lang="es-ES" b="1" dirty="0">
              <a:latin typeface="Arial Narrow"/>
              <a:ea typeface="ＭＳ Ｐゴシック" panose="020B0600070205080204" pitchFamily="34" charset="-128"/>
            </a:endParaRPr>
          </a:p>
          <a:p>
            <a:r>
              <a:rPr lang="fr-FR" b="1" dirty="0" err="1">
                <a:latin typeface="Arial Narrow"/>
                <a:ea typeface="ＭＳ Ｐゴシック" panose="020B0600070205080204" pitchFamily="34" charset="-128"/>
              </a:rPr>
              <a:t>Résilience</a:t>
            </a:r>
            <a:endParaRPr lang="fr-FR" b="1" dirty="0">
              <a:latin typeface="Arial Narrow"/>
              <a:ea typeface="ＭＳ Ｐゴシック" panose="020B0600070205080204" pitchFamily="34" charset="-128"/>
            </a:endParaRPr>
          </a:p>
          <a:p>
            <a:r>
              <a:rPr lang="fr-FR" b="1" dirty="0" err="1">
                <a:latin typeface="Arial Narrow"/>
                <a:ea typeface="ＭＳ Ｐゴシック" panose="020B0600070205080204" pitchFamily="34" charset="-128"/>
              </a:rPr>
              <a:t>Sécurité </a:t>
            </a:r>
            <a:r>
              <a:rPr lang="fr-FR" b="1" dirty="0">
                <a:latin typeface="Arial Narrow"/>
                <a:ea typeface="ＭＳ Ｐゴシック" panose="020B0600070205080204" pitchFamily="34" charset="-128"/>
              </a:rPr>
              <a:t>routière</a:t>
            </a:r>
          </a:p>
          <a:p>
            <a:endParaRPr lang="en-US" dirty="0">
              <a:latin typeface="Arial Narrow"/>
              <a:ea typeface="ＭＳ Ｐゴシック" panose="020B0600070205080204" pitchFamily="34" charset="-128"/>
            </a:endParaRPr>
          </a:p>
          <a:p>
            <a:r>
              <a:rPr lang="en-US" dirty="0">
                <a:latin typeface="Arial Narrow"/>
                <a:ea typeface="ＭＳ Ｐゴシック" panose="020B0600070205080204" pitchFamily="34" charset="-128"/>
              </a:rPr>
              <a:t>Notre plan reflète les méga-tendances, y compris celles qui vont au-delà des routes </a:t>
            </a:r>
          </a:p>
          <a:p>
            <a:r>
              <a:rPr lang="en-US" dirty="0">
                <a:latin typeface="Arial Narrow"/>
                <a:ea typeface="ＭＳ Ｐゴシック" panose="020B0600070205080204" pitchFamily="34" charset="-128"/>
              </a:rPr>
              <a:t>Il place également les routes dans le contexte du système de transport mondial. </a:t>
            </a:r>
          </a:p>
          <a:p>
            <a:pPr marL="0" indent="0">
              <a:buNone/>
            </a:pPr>
            <a:endParaRPr lang="fr-FR" b="1" dirty="0">
              <a:latin typeface="Arial Narrow"/>
              <a:cs typeface="Arial Narrow"/>
            </a:endParaRPr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475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7D249-7FC2-48F9-90A6-3FDCAF6E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5"/>
            <a:ext cx="11486250" cy="1325563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Comités techniques de PIARC 2020 - 2023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graphicFrame>
        <p:nvGraphicFramePr>
          <p:cNvPr id="7" name="Tabla 1">
            <a:extLst>
              <a:ext uri="{FF2B5EF4-FFF2-40B4-BE49-F238E27FC236}">
                <a16:creationId xmlns:a16="http://schemas.microsoft.com/office/drawing/2014/main" id="{CE0BCB58-99FA-4B54-8B7E-18F2A6041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166228"/>
              </p:ext>
            </p:extLst>
          </p:nvPr>
        </p:nvGraphicFramePr>
        <p:xfrm>
          <a:off x="734089" y="1269856"/>
          <a:ext cx="10910657" cy="548113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897396">
                  <a:extLst>
                    <a:ext uri="{9D8B030D-6E8A-4147-A177-3AD203B41FA5}">
                      <a16:colId xmlns:a16="http://schemas.microsoft.com/office/drawing/2014/main" val="43781061"/>
                    </a:ext>
                  </a:extLst>
                </a:gridCol>
                <a:gridCol w="2936400">
                  <a:extLst>
                    <a:ext uri="{9D8B030D-6E8A-4147-A177-3AD203B41FA5}">
                      <a16:colId xmlns:a16="http://schemas.microsoft.com/office/drawing/2014/main" val="2867384229"/>
                    </a:ext>
                  </a:extLst>
                </a:gridCol>
                <a:gridCol w="2620166">
                  <a:extLst>
                    <a:ext uri="{9D8B030D-6E8A-4147-A177-3AD203B41FA5}">
                      <a16:colId xmlns:a16="http://schemas.microsoft.com/office/drawing/2014/main" val="3214646214"/>
                    </a:ext>
                  </a:extLst>
                </a:gridCol>
                <a:gridCol w="2456695">
                  <a:extLst>
                    <a:ext uri="{9D8B030D-6E8A-4147-A177-3AD203B41FA5}">
                      <a16:colId xmlns:a16="http://schemas.microsoft.com/office/drawing/2014/main" val="352219293"/>
                    </a:ext>
                  </a:extLst>
                </a:gridCol>
              </a:tblGrid>
              <a:tr h="381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500" dirty="0">
                          <a:effectLst/>
                        </a:rPr>
                        <a:t>1. Administration de la route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500" dirty="0">
                          <a:effectLst/>
                        </a:rPr>
                        <a:t>2. Mobilité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500" dirty="0">
                          <a:effectLst/>
                        </a:rPr>
                        <a:t>3. Sécurité et durabilité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500" dirty="0">
                          <a:effectLst/>
                        </a:rPr>
                        <a:t>4. Infrastructures </a:t>
                      </a:r>
                      <a:r>
                        <a:rPr lang="en-US" sz="1500" dirty="0" err="1">
                          <a:effectLst/>
                        </a:rPr>
                        <a:t>résilientes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110052"/>
                  </a:ext>
                </a:extLst>
              </a:tr>
              <a:tr h="386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CT 1.1 Performance des administrations de transport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CT 2.1 </a:t>
                      </a:r>
                      <a:r>
                        <a:rPr lang="en-US" sz="1300" b="1" dirty="0" err="1">
                          <a:effectLst/>
                        </a:rPr>
                        <a:t>Mobilité</a:t>
                      </a:r>
                      <a:r>
                        <a:rPr lang="en-US" sz="1300" b="1" dirty="0">
                          <a:effectLst/>
                        </a:rPr>
                        <a:t> en milieu </a:t>
                      </a:r>
                      <a:r>
                        <a:rPr lang="en-US" sz="1300" b="1" dirty="0" err="1">
                          <a:effectLst/>
                        </a:rPr>
                        <a:t>urbain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CT 3.1 Sécurité routière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CT 4.1 Chaussées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837354"/>
                  </a:ext>
                </a:extLst>
              </a:tr>
              <a:tr h="668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CT 1.2 Planification de la route et du transport pour le développement économique et social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CT 2.2 Accessibilité et </a:t>
                      </a:r>
                      <a:r>
                        <a:rPr lang="en-US" sz="1300" b="1" dirty="0" err="1">
                          <a:effectLst/>
                        </a:rPr>
                        <a:t>mobilité</a:t>
                      </a:r>
                      <a:r>
                        <a:rPr lang="en-US" sz="1300" b="1" dirty="0">
                          <a:effectLst/>
                        </a:rPr>
                        <a:t> en milieu rural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CT 3.2 </a:t>
                      </a:r>
                      <a:r>
                        <a:rPr lang="en-US" sz="1300" b="1" dirty="0" err="1">
                          <a:effectLst/>
                        </a:rPr>
                        <a:t>Viabilité</a:t>
                      </a:r>
                      <a:r>
                        <a:rPr lang="en-US" sz="1300" b="1" dirty="0">
                          <a:effectLst/>
                        </a:rPr>
                        <a:t> </a:t>
                      </a:r>
                      <a:r>
                        <a:rPr lang="en-US" sz="1300" b="1" dirty="0" err="1">
                          <a:effectLst/>
                        </a:rPr>
                        <a:t>hivernale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CT 4.2 Ponts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03486"/>
                  </a:ext>
                </a:extLst>
              </a:tr>
              <a:tr h="334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CT 1.3 </a:t>
                      </a:r>
                      <a:r>
                        <a:rPr lang="en-US" sz="1300" b="1" dirty="0" err="1">
                          <a:effectLst/>
                        </a:rPr>
                        <a:t>Financement</a:t>
                      </a:r>
                      <a:r>
                        <a:rPr lang="en-US" sz="1300" b="1" dirty="0">
                          <a:effectLst/>
                        </a:rPr>
                        <a:t> et </a:t>
                      </a:r>
                      <a:r>
                        <a:rPr lang="en-US" sz="1300" b="1" dirty="0" err="1">
                          <a:effectLst/>
                        </a:rPr>
                        <a:t>passation</a:t>
                      </a:r>
                      <a:r>
                        <a:rPr lang="en-US" sz="1300" b="1" dirty="0">
                          <a:effectLst/>
                        </a:rPr>
                        <a:t> de </a:t>
                      </a:r>
                      <a:r>
                        <a:rPr lang="en-US" sz="1300" b="1" dirty="0" err="1">
                          <a:effectLst/>
                        </a:rPr>
                        <a:t>marchés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CT 2.3 Transport de </a:t>
                      </a:r>
                      <a:r>
                        <a:rPr lang="en-US" sz="1300" b="1" dirty="0" err="1">
                          <a:effectLst/>
                        </a:rPr>
                        <a:t>marchandises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CT 3.3 Gestion du </a:t>
                      </a:r>
                      <a:r>
                        <a:rPr lang="en-US" sz="1300" b="1" dirty="0" err="1">
                          <a:effectLst/>
                        </a:rPr>
                        <a:t>patrimoine</a:t>
                      </a:r>
                      <a:r>
                        <a:rPr lang="en-US" sz="1300" b="1" dirty="0">
                          <a:effectLst/>
                        </a:rPr>
                        <a:t> </a:t>
                      </a:r>
                      <a:r>
                        <a:rPr lang="en-US" sz="1300" b="1" dirty="0" err="1">
                          <a:effectLst/>
                        </a:rPr>
                        <a:t>routier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CT 4.3 Terrassement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298219"/>
                  </a:ext>
                </a:extLst>
              </a:tr>
              <a:tr h="579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00457C"/>
                          </a:solidFill>
                          <a:effectLst/>
                        </a:rPr>
                        <a:t>CT 1.4 Changement climatique et résilience du réseau routier</a:t>
                      </a:r>
                      <a:endParaRPr lang="es-ES" sz="1500" b="1" dirty="0"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00457C"/>
                          </a:solidFill>
                          <a:effectLst/>
                        </a:rPr>
                        <a:t>CT 2.4 Exploitation du </a:t>
                      </a:r>
                      <a:r>
                        <a:rPr lang="en-US" sz="1300" b="1" dirty="0" err="1">
                          <a:solidFill>
                            <a:srgbClr val="00457C"/>
                          </a:solidFill>
                          <a:effectLst/>
                        </a:rPr>
                        <a:t>réseau</a:t>
                      </a:r>
                      <a:r>
                        <a:rPr lang="en-US" sz="1300" b="1" dirty="0">
                          <a:solidFill>
                            <a:srgbClr val="00457C"/>
                          </a:solidFill>
                          <a:effectLst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rgbClr val="00457C"/>
                          </a:solidFill>
                          <a:effectLst/>
                        </a:rPr>
                        <a:t>routier</a:t>
                      </a:r>
                      <a:r>
                        <a:rPr lang="en-US" sz="1300" b="1" dirty="0">
                          <a:solidFill>
                            <a:srgbClr val="00457C"/>
                          </a:solidFill>
                          <a:effectLst/>
                        </a:rPr>
                        <a:t> / STI</a:t>
                      </a:r>
                      <a:endParaRPr lang="es-ES" sz="1500" b="1" dirty="0"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CT 3.4 Infrastructures et transport </a:t>
                      </a:r>
                      <a:r>
                        <a:rPr lang="en-US" sz="1300" b="1" dirty="0" err="1">
                          <a:effectLst/>
                        </a:rPr>
                        <a:t>routiers</a:t>
                      </a:r>
                      <a:r>
                        <a:rPr lang="en-US" sz="1300" b="1" dirty="0">
                          <a:effectLst/>
                        </a:rPr>
                        <a:t> plus durables pour </a:t>
                      </a:r>
                      <a:r>
                        <a:rPr lang="en-US" sz="1300" b="1" dirty="0" err="1">
                          <a:effectLst/>
                        </a:rPr>
                        <a:t>l'environnement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CT 4.4 Tunnels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472847"/>
                  </a:ext>
                </a:extLst>
              </a:tr>
              <a:tr h="339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CT</a:t>
                      </a:r>
                      <a:r>
                        <a:rPr lang="en-US" sz="1300" b="1" dirty="0">
                          <a:solidFill>
                            <a:srgbClr val="00457C"/>
                          </a:solidFill>
                          <a:effectLst/>
                        </a:rPr>
                        <a:t> 1.5 Gestion des catastrophes</a:t>
                      </a:r>
                      <a:endParaRPr lang="es-ES" sz="1500" b="1" dirty="0"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00457C"/>
                          </a:solidFill>
                          <a:effectLst/>
                        </a:rPr>
                        <a:t> </a:t>
                      </a:r>
                      <a:endParaRPr lang="es-ES" sz="1500" b="1" dirty="0"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89008" marR="89008" marT="44504" marB="44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700" b="1" dirty="0"/>
                    </a:p>
                  </a:txBody>
                  <a:tcPr marL="89008" marR="89008" marT="44504" marB="44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700" b="1" dirty="0"/>
                    </a:p>
                  </a:txBody>
                  <a:tcPr marL="89008" marR="89008" marT="44504" marB="44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411877"/>
                  </a:ext>
                </a:extLst>
              </a:tr>
              <a:tr h="6684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kern="1200" dirty="0">
                          <a:solidFill>
                            <a:srgbClr val="00457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 1.1 Projets bien préparés</a:t>
                      </a:r>
                      <a:endParaRPr lang="es-ES" sz="1300" b="1" kern="1200" dirty="0">
                        <a:solidFill>
                          <a:srgbClr val="00457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2025" algn="l"/>
                        </a:tabLst>
                        <a:defRPr/>
                      </a:pPr>
                      <a:r>
                        <a:rPr lang="en-US" sz="1300" b="1" kern="1200" dirty="0">
                          <a:solidFill>
                            <a:srgbClr val="00457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r>
                        <a:rPr lang="en-US" sz="1300" b="1" dirty="0">
                          <a:ln>
                            <a:noFill/>
                          </a:ln>
                          <a:solidFill>
                            <a:srgbClr val="00457C"/>
                          </a:solidFill>
                          <a:effectLst/>
                        </a:rPr>
                        <a:t> 2.1 Les </a:t>
                      </a:r>
                      <a:r>
                        <a:rPr lang="en-US" sz="1300" b="1" dirty="0" err="1">
                          <a:ln>
                            <a:noFill/>
                          </a:ln>
                          <a:solidFill>
                            <a:srgbClr val="00457C"/>
                          </a:solidFill>
                          <a:effectLst/>
                        </a:rPr>
                        <a:t>nouvelles</a:t>
                      </a:r>
                      <a:r>
                        <a:rPr lang="en-US" sz="1300" b="1" dirty="0">
                          <a:ln>
                            <a:noFill/>
                          </a:ln>
                          <a:solidFill>
                            <a:srgbClr val="00457C"/>
                          </a:solidFill>
                          <a:effectLst/>
                        </a:rPr>
                        <a:t> mobilités et </a:t>
                      </a:r>
                      <a:r>
                        <a:rPr lang="en-US" sz="1300" b="1" dirty="0" err="1">
                          <a:ln>
                            <a:noFill/>
                          </a:ln>
                          <a:solidFill>
                            <a:srgbClr val="00457C"/>
                          </a:solidFill>
                          <a:effectLst/>
                        </a:rPr>
                        <a:t>leur</a:t>
                      </a:r>
                      <a:r>
                        <a:rPr lang="en-US" sz="1300" b="1" dirty="0">
                          <a:ln>
                            <a:noFill/>
                          </a:ln>
                          <a:solidFill>
                            <a:srgbClr val="00457C"/>
                          </a:solidFill>
                          <a:effectLst/>
                        </a:rPr>
                        <a:t> impact sur les infrastructure et le transport </a:t>
                      </a:r>
                      <a:r>
                        <a:rPr lang="en-US" sz="1300" b="1" dirty="0" err="1">
                          <a:ln>
                            <a:noFill/>
                          </a:ln>
                          <a:solidFill>
                            <a:srgbClr val="00457C"/>
                          </a:solidFill>
                          <a:effectLst/>
                        </a:rPr>
                        <a:t>routiers</a:t>
                      </a:r>
                      <a:endParaRPr lang="es-ES" sz="1300" b="1" i="1" dirty="0">
                        <a:ln>
                          <a:noFill/>
                        </a:ln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endParaRPr lang="es-ES" sz="1300" b="1" i="1" dirty="0">
                        <a:ln>
                          <a:noFill/>
                        </a:ln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kern="1200" dirty="0">
                          <a:solidFill>
                            <a:srgbClr val="00457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r>
                        <a:rPr lang="en-US" sz="1300" b="1" dirty="0">
                          <a:effectLst/>
                        </a:rPr>
                        <a:t> 3.1 Infrastructures </a:t>
                      </a:r>
                      <a:r>
                        <a:rPr lang="en-US" sz="1300" b="1" dirty="0" err="1">
                          <a:effectLst/>
                        </a:rPr>
                        <a:t>routières</a:t>
                      </a:r>
                      <a:r>
                        <a:rPr lang="en-US" sz="1300" b="1" dirty="0">
                          <a:effectLst/>
                        </a:rPr>
                        <a:t> et </a:t>
                      </a:r>
                      <a:r>
                        <a:rPr lang="en-US" sz="1300" b="1" dirty="0" err="1">
                          <a:effectLst/>
                        </a:rPr>
                        <a:t>sûreté</a:t>
                      </a:r>
                      <a:r>
                        <a:rPr lang="en-US" sz="1300" b="1" dirty="0">
                          <a:effectLst/>
                        </a:rPr>
                        <a:t> des transports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kern="1200" dirty="0">
                          <a:solidFill>
                            <a:srgbClr val="00457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r>
                        <a:rPr lang="en-US" sz="1300" b="1" dirty="0">
                          <a:effectLst/>
                        </a:rPr>
                        <a:t> 4.1 Normes de conception des routes</a:t>
                      </a:r>
                      <a:endParaRPr lang="es-ES" sz="1300" b="1" i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3303"/>
                  </a:ext>
                </a:extLst>
              </a:tr>
              <a:tr h="668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00457C"/>
                          </a:solidFill>
                          <a:effectLst/>
                        </a:rPr>
                        <a:t> </a:t>
                      </a:r>
                      <a:endParaRPr lang="es-ES" sz="1500" b="1" dirty="0">
                        <a:solidFill>
                          <a:srgbClr val="00457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0" dirty="0">
                          <a:solidFill>
                            <a:srgbClr val="00457C"/>
                          </a:solidFill>
                          <a:effectLst/>
                        </a:rPr>
                        <a:t>(</a:t>
                      </a:r>
                      <a:r>
                        <a:rPr lang="en-US" sz="1300" b="0" kern="1200" dirty="0">
                          <a:solidFill>
                            <a:srgbClr val="00457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r>
                        <a:rPr lang="en-US" sz="1300" b="0" dirty="0">
                          <a:solidFill>
                            <a:srgbClr val="00457C"/>
                          </a:solidFill>
                          <a:effectLst/>
                        </a:rPr>
                        <a:t> 1.2 HDM-4)</a:t>
                      </a:r>
                      <a:endParaRPr lang="es-ES" sz="1300" b="0" dirty="0">
                        <a:solidFill>
                          <a:srgbClr val="00457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00457C"/>
                          </a:solidFill>
                          <a:effectLst/>
                        </a:rPr>
                        <a:t> </a:t>
                      </a:r>
                      <a:endParaRPr lang="es-ES" sz="1500" b="1" dirty="0"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2025" algn="l"/>
                        </a:tabLst>
                        <a:defRPr/>
                      </a:pPr>
                      <a:r>
                        <a:rPr lang="en-US" sz="1300" b="1" kern="1200" dirty="0">
                          <a:solidFill>
                            <a:srgbClr val="00457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r>
                        <a:rPr lang="en-US" sz="1300" b="1" dirty="0">
                          <a:ln>
                            <a:noFill/>
                          </a:ln>
                          <a:solidFill>
                            <a:srgbClr val="00457C"/>
                          </a:solidFill>
                          <a:effectLst/>
                        </a:rPr>
                        <a:t> 2.2 Systèmes de routes électriques</a:t>
                      </a:r>
                      <a:endParaRPr lang="es-ES" sz="1300" b="1" i="1" dirty="0">
                        <a:ln>
                          <a:noFill/>
                        </a:ln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 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 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69164"/>
                  </a:ext>
                </a:extLst>
              </a:tr>
              <a:tr h="469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2025" algn="l"/>
                        </a:tabLst>
                        <a:defRPr/>
                      </a:pPr>
                      <a:r>
                        <a:rPr lang="en-US" sz="1300" b="1" kern="1200" dirty="0">
                          <a:solidFill>
                            <a:srgbClr val="00457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r>
                        <a:rPr lang="en-US" sz="1300" b="1" kern="1200" dirty="0">
                          <a:ln>
                            <a:noFill/>
                          </a:ln>
                          <a:solidFill>
                            <a:srgbClr val="00457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1.3 Projets bien préparés dans les PRFM</a:t>
                      </a:r>
                      <a:endParaRPr lang="es-ES" sz="1500" b="1" dirty="0"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2025" algn="l"/>
                        </a:tabLst>
                        <a:defRPr/>
                      </a:pPr>
                      <a:endParaRPr lang="es-ES" sz="1300" b="1" i="1" dirty="0">
                        <a:ln>
                          <a:noFill/>
                        </a:ln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896585"/>
                  </a:ext>
                </a:extLst>
              </a:tr>
              <a:tr h="27817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dirty="0">
                          <a:effectLst/>
                        </a:rPr>
                        <a:t>Comité de terminologie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84691" marR="84691" marT="42346" marB="42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73824"/>
                  </a:ext>
                </a:extLst>
              </a:tr>
              <a:tr h="27552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dirty="0">
                          <a:effectLst/>
                        </a:rPr>
                        <a:t>Comité des statistiques routières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84691" marR="84691" marT="42346" marB="42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53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033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A7D701F-61C8-C6E3-CF0E-F05128AC4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1EDC370-01E7-2FDF-7012-1318EE8A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sujets d'organisation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F5D586D-A126-D1AB-66E2-EADE29538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688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PIARC et les PRFM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D17D2-C75D-4DDA-B09D-3994BABA7F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06319"/>
            <a:ext cx="11093450" cy="4152900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PIARC s'adresse aux pays à haut revenu ainsi qu'aux pays à revenu faible ou moyen.</a:t>
            </a:r>
          </a:p>
          <a:p>
            <a:endParaRPr lang="fr-FR" b="1" dirty="0">
              <a:latin typeface="Arial Narrow"/>
              <a:cs typeface="Arial Narrow"/>
            </a:endParaRPr>
          </a:p>
          <a:p>
            <a:r>
              <a:rPr lang="fr-FR" b="1" dirty="0">
                <a:latin typeface="Arial Narrow"/>
                <a:cs typeface="Arial Narrow"/>
              </a:rPr>
              <a:t>Nous prenons soin de couvrir des sujets spécifiques aux PRFM dans les travaux de nos Comités.</a:t>
            </a:r>
          </a:p>
          <a:p>
            <a:r>
              <a:rPr lang="fr-FR" b="1" dirty="0">
                <a:latin typeface="Arial Narrow"/>
                <a:cs typeface="Arial Narrow"/>
              </a:rPr>
              <a:t>Les pays à haut revenu ainsi que les pays à faible et moyen revenu sont représentés dans nos organes de décision.</a:t>
            </a:r>
          </a:p>
          <a:p>
            <a:r>
              <a:rPr lang="fr-FR" b="1" dirty="0">
                <a:latin typeface="Arial Narrow"/>
                <a:cs typeface="Arial Narrow"/>
              </a:rPr>
              <a:t>Des mécanismes de soutien sont disponibles :</a:t>
            </a:r>
          </a:p>
          <a:p>
            <a:pPr lvl="1"/>
            <a:r>
              <a:rPr lang="fr-FR" dirty="0">
                <a:latin typeface="Arial Narrow"/>
                <a:cs typeface="Arial Narrow"/>
              </a:rPr>
              <a:t>Fonds spécial pour couvrir une partie des frais de déplacement des experts aux événements de PIARC</a:t>
            </a:r>
          </a:p>
          <a:p>
            <a:pPr lvl="1"/>
            <a:r>
              <a:rPr lang="fr-FR" dirty="0">
                <a:latin typeface="Arial Narrow"/>
                <a:cs typeface="Arial Narrow"/>
              </a:rPr>
              <a:t>Financement de séminaires de PIARC dans les PRFM</a:t>
            </a:r>
          </a:p>
          <a:p>
            <a:pPr lvl="1"/>
            <a:endParaRPr lang="fr-FR" b="1" dirty="0">
              <a:latin typeface="Arial Narrow"/>
              <a:cs typeface="Arial Narrow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50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34A682D-3F6D-42FE-ACE4-10C2F612EE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Qu'est-ce que PIARC 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337EFC-6B46-4AD4-96C2-6217A42E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54421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Partenariats de PIARC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D17D2-C75D-4DDA-B09D-3994BABA7F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06319"/>
            <a:ext cx="11093450" cy="4152900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Objectifs :</a:t>
            </a:r>
          </a:p>
          <a:p>
            <a:pPr lvl="1"/>
            <a:r>
              <a:rPr lang="fr-FR" dirty="0" err="1">
                <a:latin typeface="Arial Narrow"/>
                <a:cs typeface="Arial Narrow"/>
              </a:rPr>
              <a:t>Éviter les </a:t>
            </a:r>
            <a:r>
              <a:rPr lang="fr-FR" dirty="0">
                <a:latin typeface="Arial Narrow"/>
                <a:cs typeface="Arial Narrow"/>
              </a:rPr>
              <a:t>doublons</a:t>
            </a:r>
          </a:p>
          <a:p>
            <a:pPr lvl="1"/>
            <a:r>
              <a:rPr lang="fr-FR" dirty="0">
                <a:latin typeface="Arial Narrow"/>
                <a:cs typeface="Arial Narrow"/>
              </a:rPr>
              <a:t>Partager les points de vue</a:t>
            </a:r>
          </a:p>
          <a:p>
            <a:pPr lvl="1"/>
            <a:r>
              <a:rPr lang="fr-FR" dirty="0">
                <a:latin typeface="Arial Narrow"/>
                <a:cs typeface="Arial Narrow"/>
              </a:rPr>
              <a:t>Contribuer aux activités les uns des autres (par exemple, le Plan stratégique).</a:t>
            </a:r>
          </a:p>
          <a:p>
            <a:pPr lvl="1"/>
            <a:r>
              <a:rPr lang="fr-FR" dirty="0">
                <a:latin typeface="Arial Narrow"/>
                <a:cs typeface="Arial Narrow"/>
              </a:rPr>
              <a:t>Promouvoir </a:t>
            </a:r>
            <a:r>
              <a:rPr lang="fr-FR" dirty="0" err="1">
                <a:latin typeface="Arial Narrow"/>
                <a:cs typeface="Arial Narrow"/>
              </a:rPr>
              <a:t>nos </a:t>
            </a:r>
            <a:r>
              <a:rPr lang="fr-FR" dirty="0">
                <a:latin typeface="Arial Narrow"/>
                <a:cs typeface="Arial Narrow"/>
              </a:rPr>
              <a:t>résultats</a:t>
            </a:r>
            <a:endParaRPr lang="fr-FR" b="1" dirty="0">
              <a:latin typeface="Arial Narrow"/>
              <a:cs typeface="Arial Narrow"/>
            </a:endParaRPr>
          </a:p>
          <a:p>
            <a:r>
              <a:rPr lang="fr-FR" b="1" dirty="0" err="1">
                <a:latin typeface="Arial Narrow"/>
                <a:cs typeface="Arial Narrow"/>
              </a:rPr>
              <a:t>Exemples </a:t>
            </a:r>
            <a:r>
              <a:rPr lang="fr-FR" b="1" dirty="0">
                <a:latin typeface="Arial Narrow"/>
                <a:cs typeface="Arial Narrow"/>
              </a:rPr>
              <a:t>:</a:t>
            </a:r>
          </a:p>
          <a:p>
            <a:pPr lvl="1"/>
            <a:r>
              <a:rPr lang="fr-FR" dirty="0">
                <a:latin typeface="Arial Narrow"/>
                <a:cs typeface="Arial Narrow"/>
              </a:rPr>
              <a:t>ITF</a:t>
            </a:r>
          </a:p>
          <a:p>
            <a:pPr lvl="1"/>
            <a:r>
              <a:rPr lang="is-IS" dirty="0">
                <a:latin typeface="Arial Narrow"/>
                <a:cs typeface="Arial Narrow"/>
              </a:rPr>
              <a:t>Banque mondiale</a:t>
            </a:r>
          </a:p>
          <a:p>
            <a:pPr lvl="1"/>
            <a:r>
              <a:rPr lang="is-IS" dirty="0">
                <a:latin typeface="Arial Narrow"/>
                <a:cs typeface="Arial Narrow"/>
              </a:rPr>
              <a:t>Organisations routières régionales</a:t>
            </a:r>
          </a:p>
          <a:p>
            <a:pPr lvl="1"/>
            <a:r>
              <a:rPr lang="is-IS" dirty="0">
                <a:latin typeface="Arial Narrow"/>
                <a:cs typeface="Arial Narrow"/>
              </a:rPr>
              <a:t>Etc.</a:t>
            </a:r>
            <a:endParaRPr lang="fr-FR" b="1" dirty="0">
              <a:latin typeface="Arial Narrow"/>
              <a:cs typeface="Arial Narrow"/>
            </a:endParaRPr>
          </a:p>
          <a:p>
            <a:r>
              <a:rPr lang="is-IS" b="1" dirty="0">
                <a:latin typeface="Arial Narrow"/>
                <a:cs typeface="Arial Narrow"/>
              </a:rPr>
              <a:t>Groupe consultatif</a:t>
            </a:r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755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Egalité homme-femme et diversité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D17D2-C75D-4DDA-B09D-3994BABA7F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06319"/>
            <a:ext cx="11093450" cy="4152900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L'égalité homme-femme et la diversité ont été récemment adoptées comme valeurs de PIARC.</a:t>
            </a:r>
          </a:p>
          <a:p>
            <a:endParaRPr lang="fr-FR" b="1" dirty="0">
              <a:latin typeface="Arial Narrow"/>
              <a:cs typeface="Arial Narrow"/>
            </a:endParaRPr>
          </a:p>
          <a:p>
            <a:r>
              <a:rPr lang="fr-FR" b="1" dirty="0">
                <a:latin typeface="Arial Narrow"/>
                <a:cs typeface="Arial Narrow"/>
              </a:rPr>
              <a:t>Les actions pratiques incluront :</a:t>
            </a:r>
          </a:p>
          <a:p>
            <a:r>
              <a:rPr lang="en-US" dirty="0"/>
              <a:t>Encourager la participation des femmes aux activités de PIARC.</a:t>
            </a:r>
          </a:p>
          <a:p>
            <a:r>
              <a:rPr lang="en-US" dirty="0"/>
              <a:t>Couvrir les besoins spécifiques liés au genre dans le travail de nos comités.</a:t>
            </a:r>
          </a:p>
          <a:p>
            <a:r>
              <a:rPr lang="en-US" dirty="0"/>
              <a:t>Organiser des sessions de formation et de mentorat ad hoc.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721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634F0B-D20C-4096-A101-37E47070D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43A0407-40CA-4B40-A2D1-85EA78D8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86505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70E31-DD13-461B-86AD-579010892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L'échange</a:t>
            </a:r>
            <a:r>
              <a:rPr lang="en-US" altLang="ja-JP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de connaissances à l'échelle mondiale :</a:t>
            </a:r>
            <a:br>
              <a:rPr lang="en-US" altLang="ja-JP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r>
              <a:rPr lang="en-US" altLang="ja-JP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le cœur de PIARC</a:t>
            </a:r>
            <a:br>
              <a:rPr lang="en-US" altLang="en-US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endParaRPr lang="fr-FR" sz="40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442732-DB24-42C3-BABC-DF362E8CC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7" y="1931988"/>
            <a:ext cx="10708577" cy="4144962"/>
          </a:xfrm>
        </p:spPr>
        <p:txBody>
          <a:bodyPr/>
          <a:lstStyle/>
          <a:p>
            <a:r>
              <a:rPr lang="fr-FR" altLang="ja-JP" sz="2300" b="1" dirty="0" err="1">
                <a:latin typeface="Arial Narrow"/>
                <a:cs typeface="Arial Narrow"/>
              </a:rPr>
              <a:t>Destiné </a:t>
            </a:r>
            <a:r>
              <a:rPr lang="fr-FR" altLang="ja-JP" sz="2300" b="1" dirty="0">
                <a:latin typeface="Arial Narrow"/>
                <a:cs typeface="Arial Narrow"/>
              </a:rPr>
              <a:t>aux </a:t>
            </a:r>
            <a:r>
              <a:rPr lang="fr-FR" altLang="ja-JP" sz="2300" b="1" dirty="0" err="1">
                <a:latin typeface="Arial Narrow"/>
                <a:cs typeface="Arial Narrow"/>
              </a:rPr>
              <a:t>praticiens </a:t>
            </a:r>
            <a:r>
              <a:rPr lang="fr-FR" altLang="ja-JP" sz="2300" b="1" dirty="0">
                <a:latin typeface="Arial Narrow"/>
                <a:cs typeface="Arial Narrow"/>
              </a:rPr>
              <a:t>plus </a:t>
            </a:r>
            <a:r>
              <a:rPr lang="fr-FR" altLang="ja-JP" sz="2300" b="1" dirty="0" err="1">
                <a:latin typeface="Arial Narrow"/>
                <a:cs typeface="Arial Narrow"/>
              </a:rPr>
              <a:t>qu'aux chercheurs</a:t>
            </a:r>
            <a:endParaRPr lang="fr-FR" altLang="ja-JP" sz="2300" b="1" dirty="0">
              <a:latin typeface="Arial Narrow"/>
              <a:cs typeface="Arial Narrow"/>
            </a:endParaRPr>
          </a:p>
          <a:p>
            <a:r>
              <a:rPr lang="fr-FR" altLang="ja-JP" sz="2300" b="1" dirty="0">
                <a:latin typeface="Arial Narrow"/>
                <a:cs typeface="Arial Narrow"/>
              </a:rPr>
              <a:t>Le dialogue international </a:t>
            </a:r>
            <a:r>
              <a:rPr lang="fr-FR" altLang="ja-JP" sz="2300" b="1" dirty="0" err="1">
                <a:latin typeface="Arial Narrow"/>
                <a:cs typeface="Arial Narrow"/>
              </a:rPr>
              <a:t>est </a:t>
            </a:r>
            <a:r>
              <a:rPr lang="fr-FR" altLang="ja-JP" sz="2300" b="1" dirty="0">
                <a:latin typeface="Arial Narrow"/>
                <a:cs typeface="Arial Narrow"/>
              </a:rPr>
              <a:t>plus </a:t>
            </a:r>
            <a:r>
              <a:rPr lang="fr-FR" altLang="ja-JP" sz="2300" b="1" dirty="0" err="1">
                <a:latin typeface="Arial Narrow"/>
                <a:cs typeface="Arial Narrow"/>
              </a:rPr>
              <a:t>nécessaire que jamais</a:t>
            </a:r>
            <a:endParaRPr lang="en-GB" sz="2300" b="1" dirty="0"/>
          </a:p>
          <a:p>
            <a:pPr lvl="1"/>
            <a:r>
              <a:rPr lang="fr-FR" altLang="ja-JP" sz="2000" dirty="0">
                <a:latin typeface="Arial Narrow"/>
                <a:cs typeface="Arial Narrow"/>
              </a:rPr>
              <a:t>Efficace et bon rapport qualité-prix</a:t>
            </a:r>
          </a:p>
          <a:p>
            <a:pPr lvl="1"/>
            <a:r>
              <a:rPr lang="fr-FR" altLang="ja-JP" sz="2000" dirty="0">
                <a:latin typeface="Arial Narrow"/>
                <a:cs typeface="Arial Narrow"/>
              </a:rPr>
              <a:t>Cf. le rapport de la FHWA "Jouer un rôle de premier plan sur la scène internationale"</a:t>
            </a:r>
          </a:p>
          <a:p>
            <a:pPr marL="457200" lvl="1" indent="0">
              <a:buNone/>
            </a:pPr>
            <a:r>
              <a:rPr lang="fr-FR" altLang="ja-JP" sz="2000" dirty="0">
                <a:latin typeface="Arial Narrow"/>
                <a:cs typeface="Arial Narrow"/>
              </a:rPr>
              <a:t>									(2016)</a:t>
            </a:r>
            <a:br>
              <a:rPr lang="fr-FR" altLang="ja-JP" sz="2000" dirty="0">
                <a:latin typeface="Arial Narrow"/>
                <a:cs typeface="Arial Narrow"/>
              </a:rPr>
            </a:br>
            <a:r>
              <a:rPr lang="fr-FR" altLang="ja-JP" sz="2300" b="1" dirty="0">
                <a:latin typeface="Arial Narrow"/>
                <a:cs typeface="Arial Narrow"/>
              </a:rPr>
              <a:t>PIARC mobilise des experts internationaux de la route et du transport :</a:t>
            </a:r>
            <a:endParaRPr lang="fr-FR" sz="2500" b="1" dirty="0"/>
          </a:p>
          <a:p>
            <a:pPr lvl="1"/>
            <a:r>
              <a:rPr lang="fr-FR" altLang="ja-JP" sz="2000" dirty="0" err="1">
                <a:latin typeface="Arial Narrow"/>
                <a:cs typeface="Arial Narrow"/>
              </a:rPr>
              <a:t>Nous fournissons </a:t>
            </a:r>
            <a:r>
              <a:rPr lang="fr-FR" altLang="ja-JP" sz="2000" dirty="0">
                <a:latin typeface="Arial Narrow"/>
                <a:cs typeface="Arial Narrow"/>
              </a:rPr>
              <a:t>le réseau</a:t>
            </a:r>
          </a:p>
          <a:p>
            <a:pPr lvl="1"/>
            <a:r>
              <a:rPr lang="fr-FR" altLang="ja-JP" sz="2000" dirty="0">
                <a:latin typeface="Arial Narrow"/>
                <a:cs typeface="Arial Narrow"/>
              </a:rPr>
              <a:t>Dialogue </a:t>
            </a:r>
            <a:r>
              <a:rPr lang="fr-FR" altLang="ja-JP" sz="2000" dirty="0" err="1">
                <a:latin typeface="Arial Narrow"/>
                <a:cs typeface="Arial Narrow"/>
              </a:rPr>
              <a:t>ad-hoc entre pairs</a:t>
            </a:r>
            <a:endParaRPr lang="fr-FR" altLang="ja-JP" sz="2000" dirty="0">
              <a:latin typeface="Arial Narrow"/>
              <a:cs typeface="Arial Narrow"/>
            </a:endParaRPr>
          </a:p>
          <a:p>
            <a:pPr lvl="1"/>
            <a:r>
              <a:rPr lang="fr-FR" altLang="ja-JP" sz="2000" dirty="0" err="1">
                <a:latin typeface="Arial Narrow"/>
                <a:cs typeface="Arial Narrow"/>
              </a:rPr>
              <a:t>Présentation des réalisations </a:t>
            </a:r>
            <a:r>
              <a:rPr lang="fr-FR" altLang="ja-JP" sz="2000" dirty="0">
                <a:latin typeface="Arial Narrow"/>
                <a:cs typeface="Arial Narrow"/>
              </a:rPr>
              <a:t>nationales</a:t>
            </a:r>
            <a:br>
              <a:rPr lang="fr-FR" altLang="ja-JP" sz="2000" dirty="0">
                <a:latin typeface="Arial Narrow"/>
                <a:cs typeface="Arial Narrow"/>
              </a:rPr>
            </a:br>
            <a:endParaRPr lang="fr-FR" altLang="ja-JP" sz="2000" dirty="0">
              <a:latin typeface="Arial Narrow"/>
              <a:cs typeface="Arial Narrow"/>
            </a:endParaRPr>
          </a:p>
          <a:p>
            <a:r>
              <a:rPr lang="fr-FR" altLang="ja-JP" sz="2300" b="1" dirty="0">
                <a:latin typeface="Arial Narrow"/>
                <a:cs typeface="Arial Narrow"/>
              </a:rPr>
              <a:t>Nos résultats sont ouverts à tous et </a:t>
            </a:r>
            <a:r>
              <a:rPr lang="fr-FR" altLang="ja-JP" sz="2300" b="1" dirty="0" err="1">
                <a:latin typeface="Arial Narrow"/>
                <a:cs typeface="Arial Narrow"/>
              </a:rPr>
              <a:t>largement </a:t>
            </a:r>
            <a:r>
              <a:rPr lang="fr-FR" altLang="ja-JP" sz="2300" b="1" dirty="0">
                <a:latin typeface="Arial Narrow"/>
                <a:cs typeface="Arial Narrow"/>
              </a:rPr>
              <a:t>accessibles :</a:t>
            </a:r>
            <a:endParaRPr lang="fr-FR" sz="2500" b="1" dirty="0"/>
          </a:p>
          <a:p>
            <a:pPr lvl="1"/>
            <a:r>
              <a:rPr lang="fr-FR" altLang="ja-JP" sz="2000" dirty="0">
                <a:latin typeface="Arial Narrow"/>
              </a:rPr>
              <a:t>Rapports, </a:t>
            </a:r>
            <a:r>
              <a:rPr lang="fr-FR" altLang="ja-JP" sz="2000" dirty="0" err="1">
                <a:latin typeface="Arial Narrow"/>
              </a:rPr>
              <a:t>Outils </a:t>
            </a:r>
            <a:r>
              <a:rPr lang="fr-FR" altLang="ja-JP" sz="2000" dirty="0">
                <a:latin typeface="Arial Narrow"/>
              </a:rPr>
              <a:t>en ligne, Ateliers, Séminaires, </a:t>
            </a:r>
            <a:r>
              <a:rPr lang="fr-FR" altLang="ja-JP" sz="2000" dirty="0" err="1">
                <a:latin typeface="Arial Narrow"/>
              </a:rPr>
              <a:t>Congrès.</a:t>
            </a:r>
            <a:r>
              <a:rPr lang="fr-FR" altLang="ja-JP" sz="2000" dirty="0">
                <a:latin typeface="Arial Narrow"/>
              </a:rPr>
              <a:t>..</a:t>
            </a:r>
          </a:p>
          <a:p>
            <a:pPr lvl="1"/>
            <a:endParaRPr lang="en-GB" sz="2300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74F5B76-ED7F-4B63-BD0F-8EDEE98FD6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32513" y="4134265"/>
            <a:ext cx="5548312" cy="1036756"/>
          </a:xfrm>
        </p:spPr>
        <p:txBody>
          <a:bodyPr/>
          <a:lstStyle/>
          <a:p>
            <a:pPr lvl="1"/>
            <a:r>
              <a:rPr lang="fr-FR" altLang="ja-JP" sz="2000" dirty="0">
                <a:latin typeface="Arial Narrow"/>
              </a:rPr>
              <a:t>Apprendre </a:t>
            </a:r>
            <a:r>
              <a:rPr lang="fr-FR" altLang="ja-JP" sz="2000" dirty="0" err="1">
                <a:latin typeface="Arial Narrow"/>
              </a:rPr>
              <a:t>des autres</a:t>
            </a:r>
            <a:endParaRPr lang="fr-FR" altLang="ja-JP" sz="2000" dirty="0">
              <a:latin typeface="Arial Narrow"/>
            </a:endParaRPr>
          </a:p>
          <a:p>
            <a:pPr lvl="1"/>
            <a:r>
              <a:rPr lang="fr-FR" altLang="ja-JP" sz="2000" dirty="0">
                <a:latin typeface="Arial Narrow"/>
              </a:rPr>
              <a:t>Construire des réseaux</a:t>
            </a:r>
          </a:p>
          <a:p>
            <a:pPr lvl="1"/>
            <a:r>
              <a:rPr lang="fr-FR" altLang="ja-JP" sz="2000" dirty="0" err="1">
                <a:latin typeface="Arial Narrow"/>
              </a:rPr>
              <a:t>Travail </a:t>
            </a:r>
            <a:r>
              <a:rPr lang="fr-FR" altLang="ja-JP" sz="2000" dirty="0">
                <a:latin typeface="Arial Narrow"/>
              </a:rPr>
              <a:t>conjoint </a:t>
            </a:r>
            <a:r>
              <a:rPr lang="fr-FR" altLang="ja-JP" sz="2000" dirty="0" err="1">
                <a:latin typeface="Arial Narrow"/>
              </a:rPr>
              <a:t>en vue d'obtenir des résultats convenus d'un commun accord.</a:t>
            </a:r>
            <a:endParaRPr lang="fr-FR" altLang="ja-JP" sz="2000" dirty="0">
              <a:latin typeface="Arial Narrow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0B2440-B0EB-44F8-BE5D-407F145B56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853" y="1270360"/>
            <a:ext cx="2115972" cy="2734434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681394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Avantages </a:t>
            </a:r>
            <a:r>
              <a:rPr lang="fr-FR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d'</a:t>
            </a:r>
            <a:r>
              <a:rPr lang="fr-FR" sz="40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être </a:t>
            </a:r>
            <a:r>
              <a:rPr lang="fr-FR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membre</a:t>
            </a: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b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0034" y="1577267"/>
            <a:ext cx="10816680" cy="4860272"/>
          </a:xfrm>
        </p:spPr>
        <p:txBody>
          <a:bodyPr>
            <a:normAutofit lnSpcReduction="10000"/>
          </a:bodyPr>
          <a:lstStyle/>
          <a:p>
            <a:r>
              <a:rPr lang="fr-FR" b="1" dirty="0" err="1"/>
              <a:t>Accès facile </a:t>
            </a:r>
            <a:r>
              <a:rPr lang="fr-FR" b="1" dirty="0"/>
              <a:t>aux rapports </a:t>
            </a:r>
            <a:r>
              <a:rPr lang="fr-FR" b="1" dirty="0" err="1"/>
              <a:t>existants </a:t>
            </a:r>
            <a:r>
              <a:rPr lang="fr-FR" b="1" dirty="0"/>
              <a:t>et à un </a:t>
            </a:r>
            <a:r>
              <a:rPr lang="fr-FR" b="1" dirty="0" err="1"/>
              <a:t>large </a:t>
            </a:r>
            <a:r>
              <a:rPr lang="fr-FR" b="1" dirty="0"/>
              <a:t>réseau de </a:t>
            </a:r>
            <a:r>
              <a:rPr lang="fr-FR" b="1" dirty="0" err="1"/>
              <a:t>collègues</a:t>
            </a:r>
            <a:endParaRPr lang="fr-FR" b="1" dirty="0"/>
          </a:p>
          <a:p>
            <a:r>
              <a:rPr lang="fr-FR" b="1" dirty="0">
                <a:latin typeface="Arial Narrow"/>
              </a:rPr>
              <a:t>Au sein des Comités, les experts de chaque pays peuvent discuter avec leurs pairs</a:t>
            </a:r>
          </a:p>
          <a:p>
            <a:pPr lvl="1"/>
            <a:r>
              <a:rPr lang="fr-FR" dirty="0">
                <a:latin typeface="Arial Narrow"/>
              </a:rPr>
              <a:t>Apprendre d'eux, partager les exemples nationaux (promotion)</a:t>
            </a:r>
          </a:p>
          <a:p>
            <a:pPr lvl="1"/>
            <a:r>
              <a:rPr lang="fr-FR" dirty="0" err="1">
                <a:latin typeface="Arial Narrow"/>
              </a:rPr>
              <a:t>Développer des </a:t>
            </a:r>
            <a:r>
              <a:rPr lang="fr-FR" dirty="0">
                <a:latin typeface="Arial Narrow"/>
              </a:rPr>
              <a:t>solutions ou des </a:t>
            </a:r>
            <a:r>
              <a:rPr lang="fr-FR" dirty="0" err="1">
                <a:latin typeface="Arial Narrow"/>
              </a:rPr>
              <a:t>approches communes </a:t>
            </a:r>
            <a:r>
              <a:rPr lang="fr-FR" dirty="0">
                <a:latin typeface="Arial Narrow"/>
              </a:rPr>
              <a:t>aux problèmes</a:t>
            </a:r>
          </a:p>
          <a:p>
            <a:pPr lvl="1"/>
            <a:r>
              <a:rPr lang="fr-FR" dirty="0">
                <a:latin typeface="Arial Narrow"/>
              </a:rPr>
              <a:t>Accès rapide à des experts en cas de problème urgent (et c'est gratuit)</a:t>
            </a:r>
          </a:p>
          <a:p>
            <a:pPr lvl="1"/>
            <a:r>
              <a:rPr lang="fr-FR" dirty="0" err="1">
                <a:latin typeface="Arial Narrow"/>
              </a:rPr>
              <a:t>Ces </a:t>
            </a:r>
            <a:r>
              <a:rPr lang="fr-FR" dirty="0">
                <a:latin typeface="Arial Narrow"/>
              </a:rPr>
              <a:t>échanges sont efficaces : ils </a:t>
            </a:r>
            <a:r>
              <a:rPr lang="fr-FR" dirty="0" err="1">
                <a:latin typeface="Arial Narrow"/>
              </a:rPr>
              <a:t>permettent de gagner du </a:t>
            </a:r>
            <a:r>
              <a:rPr lang="fr-FR" dirty="0">
                <a:latin typeface="Arial Narrow"/>
              </a:rPr>
              <a:t>temps et de l'argent</a:t>
            </a:r>
          </a:p>
          <a:p>
            <a:r>
              <a:rPr lang="fr-FR" b="1" dirty="0" err="1"/>
              <a:t>Mobiliser la communauté </a:t>
            </a:r>
            <a:r>
              <a:rPr lang="fr-FR" b="1" dirty="0"/>
              <a:t>routière nationale</a:t>
            </a:r>
            <a:endParaRPr lang="fr-FR" dirty="0"/>
          </a:p>
          <a:p>
            <a:r>
              <a:rPr lang="fr-FR" b="1" dirty="0"/>
              <a:t>Participer à la stratégie et à la gestion de PIARC</a:t>
            </a:r>
          </a:p>
          <a:p>
            <a:r>
              <a:rPr lang="fr-FR" b="1" dirty="0"/>
              <a:t>Reconnaissance et influence internationales</a:t>
            </a:r>
          </a:p>
          <a:p>
            <a:r>
              <a:rPr lang="fr-FR" b="1" dirty="0"/>
              <a:t>Exposer aux Congrès mondiaux de la Route</a:t>
            </a:r>
          </a:p>
          <a:p>
            <a:endParaRPr lang="fr-FR" b="1" dirty="0" err="1"/>
          </a:p>
        </p:txBody>
      </p:sp>
    </p:spTree>
    <p:extLst>
      <p:ext uri="{BB962C8B-B14F-4D97-AF65-F5344CB8AC3E}">
        <p14:creationId xmlns:p14="http://schemas.microsoft.com/office/powerpoint/2010/main" val="3618948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F68DE-17B3-47EF-A502-673ACCA2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Merci </a:t>
            </a:r>
            <a:r>
              <a:rPr lang="fr-FR" dirty="0"/>
              <a:t>de </a:t>
            </a:r>
            <a:r>
              <a:rPr lang="fr-FR" dirty="0" err="1"/>
              <a:t>votre </a:t>
            </a:r>
            <a:r>
              <a:rPr lang="fr-FR" dirty="0"/>
              <a:t>attention 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60553-12C5-447A-B205-173CD50FEE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Nazir Alli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91A134-D00E-44EB-9052-231CC4C5C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Votre adresse mail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983855-BB5B-459A-80DC-A9D0BC1529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04C2035-5B16-490D-94D8-403F339983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Président de PIARC</a:t>
            </a:r>
          </a:p>
        </p:txBody>
      </p:sp>
    </p:spTree>
    <p:extLst>
      <p:ext uri="{BB962C8B-B14F-4D97-AF65-F5344CB8AC3E}">
        <p14:creationId xmlns:p14="http://schemas.microsoft.com/office/powerpoint/2010/main" val="447184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1FE35-5579-411A-BC24-E1CBAC44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Arial Narrow"/>
                <a:cs typeface="Arial Narrow"/>
              </a:rPr>
              <a:t>Acronymes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95C861-9D1D-46E1-8200-8F0CDF40C4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427489"/>
            <a:ext cx="11093450" cy="4744606"/>
          </a:xfrm>
        </p:spPr>
        <p:txBody>
          <a:bodyPr/>
          <a:lstStyle/>
          <a:p>
            <a:r>
              <a:rPr lang="fr-FR" sz="2500" b="1" dirty="0">
                <a:latin typeface="Arial Narrow"/>
                <a:cs typeface="Arial Narrow"/>
              </a:rPr>
              <a:t>CT/TC : Comité technique</a:t>
            </a:r>
          </a:p>
          <a:p>
            <a:pPr lvl="1"/>
            <a:r>
              <a:rPr lang="fr-FR" sz="2300" dirty="0" err="1">
                <a:latin typeface="Arial Narrow"/>
                <a:cs typeface="Arial Narrow"/>
              </a:rPr>
              <a:t>Parfois également utilisé </a:t>
            </a:r>
            <a:r>
              <a:rPr lang="fr-FR" sz="2300" dirty="0">
                <a:latin typeface="Arial Narrow"/>
                <a:cs typeface="Arial Narrow"/>
              </a:rPr>
              <a:t>pour le </a:t>
            </a:r>
            <a:r>
              <a:rPr lang="fr-FR" sz="2300" dirty="0" err="1">
                <a:latin typeface="Arial Narrow"/>
                <a:cs typeface="Arial Narrow"/>
              </a:rPr>
              <a:t>comité de terminologie </a:t>
            </a:r>
            <a:r>
              <a:rPr lang="fr-FR" sz="2300" dirty="0">
                <a:latin typeface="Arial Narrow"/>
                <a:cs typeface="Arial Narrow"/>
              </a:rPr>
              <a:t>et le </a:t>
            </a:r>
            <a:r>
              <a:rPr lang="fr-FR" sz="2300" dirty="0" err="1">
                <a:latin typeface="Arial Narrow"/>
                <a:cs typeface="Arial Narrow"/>
              </a:rPr>
              <a:t>comité des statistiques </a:t>
            </a:r>
            <a:r>
              <a:rPr lang="fr-FR" sz="2300" dirty="0">
                <a:latin typeface="Arial Narrow"/>
                <a:cs typeface="Arial Narrow"/>
              </a:rPr>
              <a:t>routières.</a:t>
            </a:r>
            <a:endParaRPr lang="fr-FR" sz="2300" dirty="0"/>
          </a:p>
          <a:p>
            <a:r>
              <a:rPr lang="fr-FR" sz="2500" b="1" dirty="0">
                <a:latin typeface="Arial Narrow"/>
                <a:cs typeface="Arial Narrow"/>
              </a:rPr>
              <a:t>GE/TF : Groupe d'étude (</a:t>
            </a:r>
            <a:r>
              <a:rPr lang="fr-FR" sz="2500" b="1" dirty="0" err="1">
                <a:latin typeface="Arial Narrow"/>
                <a:cs typeface="Arial Narrow"/>
              </a:rPr>
              <a:t>Task</a:t>
            </a:r>
            <a:r>
              <a:rPr lang="fr-FR" sz="2500" b="1" dirty="0">
                <a:latin typeface="Arial Narrow"/>
                <a:cs typeface="Arial Narrow"/>
              </a:rPr>
              <a:t> Force)</a:t>
            </a:r>
          </a:p>
          <a:p>
            <a:r>
              <a:rPr lang="fr-FR" sz="2500" b="1" dirty="0">
                <a:latin typeface="Arial Narrow"/>
                <a:cs typeface="Arial Narrow"/>
              </a:rPr>
              <a:t>STC : </a:t>
            </a:r>
            <a:r>
              <a:rPr lang="fr-FR" sz="2500" b="1" dirty="0" err="1">
                <a:latin typeface="Arial Narrow"/>
                <a:cs typeface="Arial Narrow"/>
              </a:rPr>
              <a:t>Coordinateur de thème </a:t>
            </a:r>
            <a:r>
              <a:rPr lang="fr-FR" sz="2500" b="1" dirty="0">
                <a:latin typeface="Arial Narrow"/>
                <a:cs typeface="Arial Narrow"/>
              </a:rPr>
              <a:t>stratégique</a:t>
            </a:r>
          </a:p>
          <a:p>
            <a:pPr lvl="1"/>
            <a:r>
              <a:rPr lang="fr-FR" sz="2300" dirty="0">
                <a:latin typeface="Arial Narrow"/>
                <a:cs typeface="Arial Narrow"/>
              </a:rPr>
              <a:t>Supervise un thème, c'est-à-dire un ensemble de CT et de GE.</a:t>
            </a:r>
            <a:endParaRPr lang="fr-FR" sz="2300" b="1" dirty="0">
              <a:latin typeface="Arial Narrow"/>
              <a:cs typeface="Arial Narrow"/>
            </a:endParaRPr>
          </a:p>
          <a:p>
            <a:r>
              <a:rPr lang="en-GB" altLang="fr-FR" sz="2500" b="1" dirty="0">
                <a:latin typeface="Arial Narrow"/>
              </a:rPr>
              <a:t>CPS : Commission du Plan </a:t>
            </a:r>
            <a:r>
              <a:rPr lang="en-GB" altLang="fr-FR" sz="2500" b="1" dirty="0" err="1">
                <a:latin typeface="Arial Narrow"/>
              </a:rPr>
              <a:t>stratégique</a:t>
            </a:r>
            <a:endParaRPr lang="en-GB" altLang="fr-FR" sz="2500" b="1" dirty="0">
              <a:latin typeface="Arial Narrow"/>
            </a:endParaRPr>
          </a:p>
          <a:p>
            <a:pPr lvl="1"/>
            <a:r>
              <a:rPr lang="en-GB" altLang="fr-FR" sz="2300" dirty="0">
                <a:latin typeface="Arial Narrow"/>
              </a:rPr>
              <a:t>Contrôle la mise en œuvre du plan stratégique</a:t>
            </a:r>
          </a:p>
          <a:p>
            <a:r>
              <a:rPr lang="fr-FR" sz="2500" b="1" dirty="0">
                <a:latin typeface="Arial Narrow"/>
              </a:rPr>
              <a:t>Comex : Comité exécutif</a:t>
            </a:r>
          </a:p>
          <a:p>
            <a:r>
              <a:rPr lang="fr-FR" sz="2500" b="1" dirty="0">
                <a:latin typeface="Arial Narrow"/>
              </a:rPr>
              <a:t>1D : Premier </a:t>
            </a:r>
            <a:r>
              <a:rPr lang="fr-FR" sz="2500" b="1" dirty="0" err="1">
                <a:latin typeface="Arial Narrow"/>
              </a:rPr>
              <a:t>délégué</a:t>
            </a:r>
            <a:endParaRPr lang="fr-FR" sz="2500" b="1" dirty="0">
              <a:latin typeface="Arial Narrow"/>
            </a:endParaRPr>
          </a:p>
          <a:p>
            <a:pPr lvl="1"/>
            <a:r>
              <a:rPr lang="fr-FR" sz="2300" dirty="0" err="1">
                <a:latin typeface="Arial Narrow"/>
              </a:rPr>
              <a:t>Représentant </a:t>
            </a:r>
            <a:r>
              <a:rPr lang="fr-FR" sz="2300" dirty="0">
                <a:latin typeface="Arial Narrow"/>
              </a:rPr>
              <a:t>principal d'un pays </a:t>
            </a:r>
            <a:r>
              <a:rPr lang="fr-FR" sz="2300" dirty="0" err="1">
                <a:latin typeface="Arial Narrow"/>
              </a:rPr>
              <a:t>membre </a:t>
            </a:r>
            <a:r>
              <a:rPr lang="fr-FR" sz="2300" dirty="0">
                <a:latin typeface="Arial Narrow"/>
              </a:rPr>
              <a:t>(par exemple, le </a:t>
            </a:r>
            <a:r>
              <a:rPr lang="fr-FR" sz="2300" dirty="0" err="1">
                <a:latin typeface="Arial Narrow"/>
              </a:rPr>
              <a:t>directeur des </a:t>
            </a:r>
            <a:r>
              <a:rPr lang="fr-FR" sz="2300" dirty="0">
                <a:latin typeface="Arial Narrow"/>
              </a:rPr>
              <a:t>routes)</a:t>
            </a:r>
          </a:p>
          <a:p>
            <a:r>
              <a:rPr lang="fr-FR" sz="2500" b="1" dirty="0">
                <a:latin typeface="Arial Narrow"/>
              </a:rPr>
              <a:t>SG : Secrétariat général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4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402D1A-AED6-4AEB-A085-76DCD61155F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2" y="1303868"/>
            <a:ext cx="7864408" cy="538086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cs typeface="+mn-cs"/>
              </a:rPr>
              <a:t>PIARC </a:t>
            </a:r>
            <a:r>
              <a:rPr lang="en-US" sz="2400" noProof="0" dirty="0">
                <a:cs typeface="+mn-cs"/>
              </a:rPr>
              <a:t>= </a:t>
            </a:r>
            <a:r>
              <a:rPr lang="en-US" sz="2400" b="1" noProof="0" dirty="0">
                <a:cs typeface="+mn-cs"/>
              </a:rPr>
              <a:t>Association mondiale de la route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noProof="0" dirty="0">
                <a:cs typeface="+mn-cs"/>
              </a:rPr>
              <a:t>Nous avons été </a:t>
            </a:r>
            <a:r>
              <a:rPr lang="en-US" sz="2400" b="1" noProof="0" dirty="0">
                <a:cs typeface="+mn-cs"/>
              </a:rPr>
              <a:t>fondés en 1909 </a:t>
            </a:r>
            <a:r>
              <a:rPr lang="en-US" sz="2400" noProof="0" dirty="0">
                <a:cs typeface="+mn-cs"/>
              </a:rPr>
              <a:t>en tant qu'association à but non lucratif et apolitique.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/>
                <a:cs typeface="Arial Narrow"/>
              </a:rPr>
              <a:t>Premier forum mondial pour l'échange de connaissances, de politiques et de pratiques sur les routes et le transport routier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 Narrow"/>
                <a:cs typeface="Arial Narrow"/>
              </a:rPr>
              <a:t>Reconnu </a:t>
            </a:r>
            <a:r>
              <a:rPr lang="en-US" sz="2400" dirty="0">
                <a:latin typeface="Arial Narrow"/>
                <a:cs typeface="Arial Narrow"/>
              </a:rPr>
              <a:t>pour la qualité et la neutralité de notre travail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/>
                <a:cs typeface="Arial Narrow"/>
              </a:rPr>
              <a:t>Nous </a:t>
            </a:r>
            <a:r>
              <a:rPr lang="en-US" sz="2400" dirty="0" err="1">
                <a:latin typeface="Arial Narrow"/>
                <a:cs typeface="Arial Narrow"/>
              </a:rPr>
              <a:t>travaillons</a:t>
            </a:r>
            <a:r>
              <a:rPr lang="en-US" sz="2400" dirty="0">
                <a:latin typeface="Arial Narrow"/>
                <a:cs typeface="Arial Narrow"/>
              </a:rPr>
              <a:t> avec les pays à tout </a:t>
            </a:r>
            <a:r>
              <a:rPr lang="en-US" sz="2400" dirty="0" err="1">
                <a:latin typeface="Arial Narrow"/>
                <a:cs typeface="Arial Narrow"/>
              </a:rPr>
              <a:t>stade</a:t>
            </a:r>
            <a:r>
              <a:rPr lang="en-US" sz="2400" dirty="0">
                <a:latin typeface="Arial Narrow"/>
                <a:cs typeface="Arial Narrow"/>
              </a:rPr>
              <a:t> de </a:t>
            </a:r>
            <a:r>
              <a:rPr lang="en-US" sz="2400" dirty="0" err="1">
                <a:latin typeface="Arial Narrow"/>
                <a:cs typeface="Arial Narrow"/>
              </a:rPr>
              <a:t>développement</a:t>
            </a:r>
            <a:r>
              <a:rPr lang="en-US" sz="2400" dirty="0">
                <a:latin typeface="Arial Narrow"/>
                <a:cs typeface="Arial Narrow"/>
              </a:rPr>
              <a:t> </a:t>
            </a:r>
            <a:r>
              <a:rPr lang="en-US" sz="2400" dirty="0" err="1">
                <a:latin typeface="Arial Narrow"/>
                <a:cs typeface="Arial Narrow"/>
              </a:rPr>
              <a:t>économique</a:t>
            </a:r>
            <a:r>
              <a:rPr lang="en-US" sz="2400" dirty="0">
                <a:latin typeface="Arial Narrow"/>
                <a:cs typeface="Arial Narrow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latin typeface="Arial Narrow"/>
              <a:cs typeface="Arial Narrow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noProof="0" dirty="0">
                <a:cs typeface="+mn-cs"/>
              </a:rPr>
              <a:t>Nous comptons </a:t>
            </a:r>
            <a:r>
              <a:rPr lang="en-US" sz="2400" b="1" noProof="0" dirty="0">
                <a:cs typeface="+mn-cs"/>
              </a:rPr>
              <a:t>125 gouvernements membres</a:t>
            </a:r>
            <a:r>
              <a:rPr lang="en-US" sz="2400" noProof="0" dirty="0">
                <a:cs typeface="+mn-cs"/>
              </a:rPr>
              <a:t>, ainsi que des régions, des groupes/entreprises et des particuliers.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noProof="0" dirty="0"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L'association </a:t>
            </a:r>
            <a:r>
              <a:rPr lang="es-ES" sz="2400" dirty="0" err="1">
                <a:solidFill>
                  <a:srgbClr val="00457D"/>
                </a:solidFill>
                <a:latin typeface="Arial Narrow"/>
                <a:cs typeface="Arial Narrow"/>
              </a:rPr>
              <a:t>mobilise</a:t>
            </a: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>
                <a:solidFill>
                  <a:srgbClr val="00457D"/>
                </a:solidFill>
                <a:latin typeface="Arial Narrow"/>
                <a:cs typeface="Arial Narrow"/>
              </a:rPr>
              <a:t>l'expérience</a:t>
            </a: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 et les </a:t>
            </a:r>
            <a:r>
              <a:rPr lang="es-ES" sz="2400" dirty="0" err="1">
                <a:solidFill>
                  <a:srgbClr val="00457D"/>
                </a:solidFill>
                <a:latin typeface="Arial Narrow"/>
                <a:cs typeface="Arial Narrow"/>
              </a:rPr>
              <a:t>connaissances</a:t>
            </a: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 de </a:t>
            </a:r>
            <a:r>
              <a:rPr lang="es-ES" sz="2400" b="1" dirty="0">
                <a:solidFill>
                  <a:srgbClr val="00457D"/>
                </a:solidFill>
                <a:latin typeface="Arial Narrow"/>
                <a:cs typeface="Arial Narrow"/>
              </a:rPr>
              <a:t>1 200 </a:t>
            </a:r>
            <a:r>
              <a:rPr lang="es-ES" sz="2400" b="1" dirty="0" err="1">
                <a:solidFill>
                  <a:srgbClr val="00457D"/>
                </a:solidFill>
                <a:latin typeface="Arial Narrow"/>
                <a:cs typeface="Arial Narrow"/>
              </a:rPr>
              <a:t>experts</a:t>
            </a:r>
            <a:r>
              <a:rPr lang="es-ES" sz="2400" b="1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de plus de 80 </a:t>
            </a:r>
            <a:r>
              <a:rPr lang="es-ES" sz="2400" dirty="0" err="1">
                <a:solidFill>
                  <a:srgbClr val="00457D"/>
                </a:solidFill>
                <a:latin typeface="Arial Narrow"/>
                <a:cs typeface="Arial Narrow"/>
              </a:rPr>
              <a:t>pays</a:t>
            </a: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 au sein de </a:t>
            </a:r>
            <a:r>
              <a:rPr lang="es-ES" sz="2400" b="1" dirty="0">
                <a:solidFill>
                  <a:srgbClr val="00457D"/>
                </a:solidFill>
                <a:latin typeface="Arial Narrow"/>
                <a:cs typeface="Arial Narrow"/>
              </a:rPr>
              <a:t>plus de 20 Comités techniques et </a:t>
            </a:r>
            <a:r>
              <a:rPr lang="es-ES" sz="2400" b="1" dirty="0" err="1">
                <a:solidFill>
                  <a:srgbClr val="00457D"/>
                </a:solidFill>
                <a:latin typeface="Arial Narrow"/>
                <a:cs typeface="Arial Narrow"/>
              </a:rPr>
              <a:t>Groupes</a:t>
            </a:r>
            <a:r>
              <a:rPr lang="es-ES" sz="2400" b="1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es-ES" sz="2400" b="1" dirty="0" err="1">
                <a:solidFill>
                  <a:srgbClr val="00457D"/>
                </a:solidFill>
                <a:latin typeface="Arial Narrow"/>
                <a:cs typeface="Arial Narrow"/>
              </a:rPr>
              <a:t>d'étude</a:t>
            </a: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.</a:t>
            </a:r>
            <a:endParaRPr lang="en-US" sz="2400" noProof="0" dirty="0"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800" noProof="0" dirty="0">
              <a:latin typeface="+mn-lt"/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800" noProof="0" dirty="0">
              <a:latin typeface="+mn-lt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4A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 descr="PIARC presenta su nueva identidad">
            <a:extLst>
              <a:ext uri="{FF2B5EF4-FFF2-40B4-BE49-F238E27FC236}">
                <a16:creationId xmlns:a16="http://schemas.microsoft.com/office/drawing/2014/main" id="{2C021C30-F648-4DF6-8986-B118FE02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31908" y="2727435"/>
            <a:ext cx="2508532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68974F2-B0CC-43DE-96AF-4F6A8F37A0BE}"/>
              </a:ext>
            </a:extLst>
          </p:cNvPr>
          <p:cNvSpPr txBox="1">
            <a:spLocks/>
          </p:cNvSpPr>
          <p:nvPr/>
        </p:nvSpPr>
        <p:spPr>
          <a:xfrm>
            <a:off x="550862" y="513934"/>
            <a:ext cx="10355949" cy="702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Qu'est-ce que PIARC ?</a:t>
            </a:r>
          </a:p>
        </p:txBody>
      </p:sp>
    </p:spTree>
    <p:extLst>
      <p:ext uri="{BB962C8B-B14F-4D97-AF65-F5344CB8AC3E}">
        <p14:creationId xmlns:p14="http://schemas.microsoft.com/office/powerpoint/2010/main" val="148149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C5C86-45EB-4BED-B2EA-8C01C0FC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Les quatre missions clés de PIARC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839494-E493-41F0-B3AA-A23AC1F1BB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492738"/>
            <a:ext cx="11093450" cy="4868549"/>
          </a:xfrm>
        </p:spPr>
        <p:txBody>
          <a:bodyPr/>
          <a:lstStyle/>
          <a:p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Être un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forum international de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premier plan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pour l'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analyse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et la discussion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de l'ensemble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des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questions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liées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aux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routes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et aux transports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connexes ; </a:t>
            </a:r>
          </a:p>
          <a:p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Identifier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,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développer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et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diffuser les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meilleures pratiques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et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donner un meilleur accès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aux informations internationales ; </a:t>
            </a:r>
          </a:p>
          <a:p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Tenir pleinement compte, dans le cadre de nos activités, des besoins des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pays en développement et des pays en transition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; </a:t>
            </a:r>
          </a:p>
          <a:p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Concevoir,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produire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et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promouvoir des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outils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efficaces pour la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prise de décision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sur les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questions liées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aux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routes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et aux transports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connexes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.</a:t>
            </a:r>
            <a:b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</a:br>
            <a:endParaRPr lang="fr-FR" sz="2600" dirty="0">
              <a:solidFill>
                <a:srgbClr val="00457D"/>
              </a:solidFill>
              <a:latin typeface="Arial Narrow"/>
              <a:cs typeface="Arial Narrow"/>
            </a:endParaRPr>
          </a:p>
          <a:p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L'Association mobilise l'expertise de ses membres </a:t>
            </a:r>
          </a:p>
          <a:p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Par des opérations guidées par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un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plan stratégique de 4 ans </a:t>
            </a:r>
            <a:endParaRPr lang="en-US" sz="2600" dirty="0">
              <a:solidFill>
                <a:srgbClr val="00457D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40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7DF13E-3E6F-4BEC-8230-69BB06F6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L'échange de connaissances : le cœur de PIARC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D06647-B514-4EE9-ADF4-ADD3D3CDEB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5788" y="1395958"/>
            <a:ext cx="9186862" cy="5379746"/>
          </a:xfrm>
        </p:spPr>
        <p:txBody>
          <a:bodyPr>
            <a:normAutofit lnSpcReduction="10000"/>
          </a:bodyPr>
          <a:lstStyle/>
          <a:p>
            <a:r>
              <a:rPr lang="fr-FR" altLang="ja-JP" sz="2500" b="1" dirty="0">
                <a:solidFill>
                  <a:srgbClr val="00457C"/>
                </a:solidFill>
                <a:latin typeface="Arial Narrow"/>
                <a:cs typeface="Arial Narrow"/>
              </a:rPr>
              <a:t>PIARC mobilise des experts internationaux de la route et du transport à travers plus de 20 Comités :</a:t>
            </a:r>
          </a:p>
          <a:p>
            <a:pPr lvl="1"/>
            <a:r>
              <a:rPr lang="fr-FR" altLang="ja-JP" sz="2100" dirty="0">
                <a:latin typeface="Arial Narrow"/>
                <a:cs typeface="Arial Narrow"/>
              </a:rPr>
              <a:t>Dialogue </a:t>
            </a:r>
            <a:r>
              <a:rPr lang="fr-FR" altLang="ja-JP" sz="2100" dirty="0" err="1">
                <a:latin typeface="Arial Narrow"/>
                <a:cs typeface="Arial Narrow"/>
              </a:rPr>
              <a:t>ad-hoc entre pairs</a:t>
            </a:r>
            <a:endParaRPr lang="fr-FR" altLang="ja-JP" sz="2100" dirty="0">
              <a:latin typeface="Arial Narrow"/>
              <a:cs typeface="Arial Narrow"/>
            </a:endParaRPr>
          </a:p>
          <a:p>
            <a:pPr lvl="1"/>
            <a:r>
              <a:rPr lang="fr-FR" altLang="ja-JP" sz="2100" dirty="0">
                <a:latin typeface="Arial Narrow"/>
                <a:cs typeface="Arial Narrow"/>
              </a:rPr>
              <a:t>Création de réseaux</a:t>
            </a:r>
          </a:p>
          <a:p>
            <a:pPr lvl="1"/>
            <a:r>
              <a:rPr lang="fr-FR" altLang="ja-JP" sz="2100" dirty="0" err="1">
                <a:latin typeface="Arial Narrow"/>
                <a:cs typeface="Arial Narrow"/>
              </a:rPr>
              <a:t>Travail </a:t>
            </a:r>
            <a:r>
              <a:rPr lang="fr-FR" altLang="ja-JP" sz="2100" dirty="0">
                <a:latin typeface="Arial Narrow"/>
                <a:cs typeface="Arial Narrow"/>
              </a:rPr>
              <a:t>conjoint </a:t>
            </a:r>
            <a:r>
              <a:rPr lang="fr-FR" altLang="ja-JP" sz="2100" dirty="0" err="1">
                <a:latin typeface="Arial Narrow"/>
                <a:cs typeface="Arial Narrow"/>
              </a:rPr>
              <a:t>en vue d'obtenir des résultats convenus d'un commun accord.</a:t>
            </a:r>
            <a:endParaRPr lang="fr-FR" altLang="ja-JP" sz="2100" b="1" dirty="0">
              <a:solidFill>
                <a:srgbClr val="00457C"/>
              </a:solidFill>
              <a:latin typeface="Arial Narrow"/>
              <a:cs typeface="Arial Narrow"/>
            </a:endParaRPr>
          </a:p>
          <a:p>
            <a:r>
              <a:rPr lang="fr-FR" altLang="ja-JP" sz="2500" b="1" dirty="0" err="1">
                <a:solidFill>
                  <a:srgbClr val="00457C"/>
                </a:solidFill>
                <a:latin typeface="Arial Narrow"/>
                <a:cs typeface="Arial Narrow"/>
              </a:rPr>
              <a:t>Ces produits livrables </a:t>
            </a:r>
            <a:r>
              <a:rPr lang="fr-FR" altLang="ja-JP" sz="2500" b="1" dirty="0">
                <a:solidFill>
                  <a:srgbClr val="00457C"/>
                </a:solidFill>
                <a:latin typeface="Arial Narrow"/>
                <a:cs typeface="Arial Narrow"/>
              </a:rPr>
              <a:t>sont </a:t>
            </a:r>
            <a:r>
              <a:rPr lang="fr-FR" altLang="ja-JP" sz="2500" b="1" dirty="0" err="1">
                <a:solidFill>
                  <a:srgbClr val="00457C"/>
                </a:solidFill>
                <a:latin typeface="Arial Narrow"/>
                <a:cs typeface="Arial Narrow"/>
              </a:rPr>
              <a:t>largement </a:t>
            </a:r>
            <a:r>
              <a:rPr lang="fr-FR" altLang="ja-JP" sz="2500" b="1" dirty="0">
                <a:solidFill>
                  <a:srgbClr val="00457C"/>
                </a:solidFill>
                <a:latin typeface="Arial Narrow"/>
                <a:cs typeface="Arial Narrow"/>
              </a:rPr>
              <a:t>accessibles :</a:t>
            </a:r>
          </a:p>
          <a:p>
            <a:pPr lvl="1"/>
            <a:r>
              <a:rPr lang="fr-FR" altLang="ja-JP" sz="2100" dirty="0" err="1">
                <a:latin typeface="Arial Narrow"/>
                <a:cs typeface="Arial Narrow"/>
              </a:rPr>
              <a:t>Des centaines de </a:t>
            </a:r>
            <a:r>
              <a:rPr lang="fr-FR" altLang="ja-JP" sz="2100" dirty="0">
                <a:latin typeface="Arial Narrow"/>
                <a:cs typeface="Arial Narrow"/>
              </a:rPr>
              <a:t>rapports, d'</a:t>
            </a:r>
            <a:r>
              <a:rPr lang="fr-FR" altLang="ja-JP" sz="2100" dirty="0" err="1">
                <a:latin typeface="Arial Narrow"/>
                <a:cs typeface="Arial Narrow"/>
              </a:rPr>
              <a:t>études de </a:t>
            </a:r>
            <a:r>
              <a:rPr lang="fr-FR" altLang="ja-JP" sz="2100" dirty="0">
                <a:latin typeface="Arial Narrow"/>
                <a:cs typeface="Arial Narrow"/>
              </a:rPr>
              <a:t>cas, d'</a:t>
            </a:r>
            <a:r>
              <a:rPr lang="fr-FR" altLang="ja-JP" sz="2100" dirty="0" err="1">
                <a:latin typeface="Arial Narrow"/>
                <a:cs typeface="Arial Narrow"/>
              </a:rPr>
              <a:t>analyses documentaires</a:t>
            </a:r>
            <a:r>
              <a:rPr lang="fr-FR" altLang="ja-JP" sz="2100" dirty="0">
                <a:latin typeface="Arial Narrow"/>
                <a:cs typeface="Arial Narrow"/>
              </a:rPr>
              <a:t>, etc.</a:t>
            </a:r>
          </a:p>
          <a:p>
            <a:pPr lvl="1"/>
            <a:r>
              <a:rPr lang="fr-FR" altLang="ja-JP" sz="2100" dirty="0">
                <a:latin typeface="Arial Narrow"/>
                <a:cs typeface="Arial Narrow"/>
              </a:rPr>
              <a:t>Séminaires ou ateliers</a:t>
            </a:r>
          </a:p>
          <a:p>
            <a:pPr lvl="1"/>
            <a:r>
              <a:rPr lang="fr-FR" altLang="ja-JP" sz="2100" dirty="0">
                <a:latin typeface="Arial Narrow"/>
                <a:cs typeface="Arial Narrow"/>
              </a:rPr>
              <a:t>5 </a:t>
            </a:r>
            <a:r>
              <a:rPr lang="fr-FR" altLang="ja-JP" sz="2100" dirty="0" err="1">
                <a:latin typeface="Arial Narrow"/>
                <a:cs typeface="Arial Narrow"/>
              </a:rPr>
              <a:t>manuels complets </a:t>
            </a:r>
            <a:r>
              <a:rPr lang="fr-FR" altLang="ja-JP" sz="2100" dirty="0">
                <a:latin typeface="Arial Narrow"/>
                <a:cs typeface="Arial Narrow"/>
              </a:rPr>
              <a:t>(en ligne)</a:t>
            </a:r>
          </a:p>
          <a:p>
            <a:pPr lvl="1"/>
            <a:r>
              <a:rPr lang="fr-FR" altLang="ja-JP" sz="2100" dirty="0">
                <a:latin typeface="Arial Narrow"/>
                <a:cs typeface="Arial Narrow"/>
              </a:rPr>
              <a:t>Logiciels et </a:t>
            </a:r>
            <a:r>
              <a:rPr lang="fr-FR" altLang="ja-JP" sz="2100" dirty="0" err="1">
                <a:latin typeface="Arial Narrow"/>
                <a:cs typeface="Arial Narrow"/>
              </a:rPr>
              <a:t>outils </a:t>
            </a:r>
            <a:r>
              <a:rPr lang="fr-FR" altLang="ja-JP" sz="2100" dirty="0">
                <a:latin typeface="Arial Narrow"/>
                <a:cs typeface="Arial Narrow"/>
              </a:rPr>
              <a:t>(HDM-4, QRAM)</a:t>
            </a:r>
          </a:p>
          <a:p>
            <a:pPr lvl="1"/>
            <a:r>
              <a:rPr lang="fr-FR" altLang="ko-KR" sz="2100" dirty="0" err="1">
                <a:latin typeface="Arial Narrow"/>
                <a:ea typeface="굴림" charset="-127"/>
                <a:cs typeface="Arial Narrow"/>
              </a:rPr>
              <a:t>Généralement </a:t>
            </a:r>
            <a:r>
              <a:rPr lang="fr-FR" altLang="ko-KR" sz="2100" dirty="0">
                <a:latin typeface="Arial Narrow"/>
                <a:ea typeface="굴림" charset="-127"/>
                <a:cs typeface="Arial Narrow"/>
              </a:rPr>
              <a:t>en anglais, français et </a:t>
            </a:r>
            <a:r>
              <a:rPr lang="fr-FR" altLang="ko-KR" sz="2100" dirty="0" err="1">
                <a:latin typeface="Arial Narrow"/>
                <a:ea typeface="굴림" charset="-127"/>
                <a:cs typeface="Arial Narrow"/>
              </a:rPr>
              <a:t>espagnol</a:t>
            </a:r>
            <a:r>
              <a:rPr lang="fr-FR" altLang="ko-KR" sz="2100" dirty="0">
                <a:latin typeface="Arial Narrow"/>
                <a:ea typeface="굴림" charset="-127"/>
                <a:cs typeface="Arial Narrow"/>
              </a:rPr>
              <a:t>. </a:t>
            </a:r>
            <a:r>
              <a:rPr lang="fr-FR" altLang="ko-KR" sz="2100" dirty="0" err="1">
                <a:latin typeface="Arial Narrow"/>
                <a:ea typeface="굴림" charset="-127"/>
                <a:cs typeface="Arial Narrow"/>
              </a:rPr>
              <a:t>Généralement </a:t>
            </a:r>
            <a:r>
              <a:rPr lang="fr-FR" altLang="ko-KR" sz="2100" dirty="0">
                <a:latin typeface="Arial Narrow"/>
                <a:ea typeface="굴림" charset="-127"/>
                <a:cs typeface="Arial Narrow"/>
              </a:rPr>
              <a:t>gratuits.</a:t>
            </a:r>
          </a:p>
          <a:p>
            <a:r>
              <a:rPr lang="fr-FR" altLang="ja-JP" sz="2500" b="1" dirty="0">
                <a:solidFill>
                  <a:srgbClr val="00457C"/>
                </a:solidFill>
                <a:latin typeface="Arial Narrow"/>
                <a:cs typeface="Arial Narrow"/>
              </a:rPr>
              <a:t>Les congrès et événements de PIARC sont des points de convergence de classe mondiale pour :</a:t>
            </a:r>
          </a:p>
          <a:p>
            <a:pPr lvl="1"/>
            <a:r>
              <a:rPr lang="fr-FR" altLang="ja-JP" sz="2100" dirty="0" err="1">
                <a:latin typeface="Arial Narrow"/>
                <a:cs typeface="Arial Narrow"/>
              </a:rPr>
              <a:t>Diffusion </a:t>
            </a:r>
            <a:r>
              <a:rPr lang="fr-FR" altLang="ja-JP" sz="2100" dirty="0">
                <a:latin typeface="Arial Narrow"/>
                <a:cs typeface="Arial Narrow"/>
              </a:rPr>
              <a:t>de </a:t>
            </a:r>
            <a:r>
              <a:rPr lang="fr-FR" altLang="ja-JP" sz="2100" dirty="0" err="1">
                <a:latin typeface="Arial Narrow"/>
                <a:cs typeface="Arial Narrow"/>
              </a:rPr>
              <a:t>ces produits livrables</a:t>
            </a:r>
            <a:endParaRPr lang="fr-FR" altLang="ja-JP" sz="2100" dirty="0">
              <a:latin typeface="Arial Narrow"/>
              <a:cs typeface="Arial Narrow"/>
            </a:endParaRPr>
          </a:p>
          <a:p>
            <a:pPr lvl="1"/>
            <a:r>
              <a:rPr lang="fr-FR" altLang="ja-JP" sz="2100" dirty="0" err="1">
                <a:latin typeface="Arial Narrow"/>
                <a:cs typeface="Arial Narrow"/>
              </a:rPr>
              <a:t>Poursuite des </a:t>
            </a:r>
            <a:r>
              <a:rPr lang="fr-FR" altLang="ja-JP" sz="2100" dirty="0">
                <a:latin typeface="Arial Narrow"/>
                <a:cs typeface="Arial Narrow"/>
              </a:rPr>
              <a:t>discussions et </a:t>
            </a:r>
            <a:r>
              <a:rPr lang="fr-FR" altLang="ja-JP" sz="2100" dirty="0" err="1">
                <a:latin typeface="Arial Narrow"/>
                <a:cs typeface="Arial Narrow"/>
              </a:rPr>
              <a:t>du débat</a:t>
            </a:r>
            <a:endParaRPr lang="fr-FR" altLang="ja-JP" sz="2100" dirty="0">
              <a:latin typeface="Arial Narrow"/>
              <a:cs typeface="Arial Narrow"/>
            </a:endParaRPr>
          </a:p>
          <a:p>
            <a:pPr lvl="1"/>
            <a:endParaRPr lang="fr-FR" b="1" dirty="0">
              <a:latin typeface="Arial Narrow"/>
            </a:endParaRPr>
          </a:p>
          <a:p>
            <a:endParaRPr lang="fr-FR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endParaRPr lang="fr-FR" dirty="0"/>
          </a:p>
        </p:txBody>
      </p:sp>
      <p:pic>
        <p:nvPicPr>
          <p:cNvPr id="9" name="Picture 5" descr="cdrom dico">
            <a:extLst>
              <a:ext uri="{FF2B5EF4-FFF2-40B4-BE49-F238E27FC236}">
                <a16:creationId xmlns:a16="http://schemas.microsoft.com/office/drawing/2014/main" id="{7657F290-B398-4D94-90BF-7AD32E59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3722" y="828373"/>
            <a:ext cx="1665705" cy="1665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3137718-C05D-4B28-83D7-077C3F550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000" y="3775586"/>
            <a:ext cx="2427054" cy="1021346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3451C79-F3E2-40E7-A785-7615E3DD81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351" y="3964297"/>
            <a:ext cx="1900963" cy="120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3" descr="Closing session.JPG">
            <a:extLst>
              <a:ext uri="{FF2B5EF4-FFF2-40B4-BE49-F238E27FC236}">
                <a16:creationId xmlns:a16="http://schemas.microsoft.com/office/drawing/2014/main" id="{2854CCF5-FD78-4E54-A03D-1EFBFD6DB8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2798" y="4673538"/>
            <a:ext cx="1969615" cy="1043528"/>
          </a:xfrm>
          <a:prstGeom prst="rect">
            <a:avLst/>
          </a:prstGeom>
          <a:ln>
            <a:solidFill>
              <a:srgbClr val="FFFFFF">
                <a:lumMod val="8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7A4C1D-676A-47D4-92AF-B67D68E35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606" y="1902004"/>
            <a:ext cx="1040306" cy="1473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260B45C-F3F5-4562-8804-4764045B9991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269" y="5565296"/>
            <a:ext cx="1692006" cy="911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E5BB8E64-6997-4453-826E-A666BFD3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4765" y="2094738"/>
            <a:ext cx="1238339" cy="1754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4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7DF13E-3E6F-4BEC-8230-69BB06F6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ED9D00"/>
              </a:buClr>
            </a:pP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PIARC et les langues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D06647-B514-4EE9-ADF4-ADD3D3CDEB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932638"/>
            <a:ext cx="11093450" cy="4106207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PIARC a trois langues de travail :</a:t>
            </a:r>
            <a:endParaRPr lang="fr-FR" altLang="ko-KR" b="1" dirty="0">
              <a:latin typeface="Arial Narrow"/>
              <a:ea typeface="굴림" charset="-127"/>
              <a:cs typeface="Arial Narrow"/>
            </a:endParaRPr>
          </a:p>
          <a:p>
            <a:pPr lvl="1"/>
            <a:r>
              <a:rPr lang="fr-FR" dirty="0">
                <a:latin typeface="Arial Narrow"/>
                <a:cs typeface="Arial Narrow"/>
              </a:rPr>
              <a:t>Français, anglais et </a:t>
            </a:r>
            <a:r>
              <a:rPr lang="fr-FR" dirty="0" err="1">
                <a:latin typeface="Arial Narrow"/>
                <a:cs typeface="Arial Narrow"/>
              </a:rPr>
              <a:t>espagnol</a:t>
            </a:r>
            <a:endParaRPr lang="fr-FR" dirty="0">
              <a:latin typeface="Arial Narrow"/>
              <a:cs typeface="Arial Narrow"/>
            </a:endParaRPr>
          </a:p>
          <a:p>
            <a:pPr lvl="1"/>
            <a:r>
              <a:rPr lang="fr-FR" dirty="0">
                <a:latin typeface="Arial Narrow"/>
                <a:cs typeface="Arial Narrow"/>
              </a:rPr>
              <a:t>Nos résultats sont </a:t>
            </a:r>
            <a:r>
              <a:rPr lang="fr-FR" dirty="0" err="1">
                <a:latin typeface="Arial Narrow"/>
                <a:cs typeface="Arial Narrow"/>
              </a:rPr>
              <a:t>publiés </a:t>
            </a:r>
            <a:r>
              <a:rPr lang="fr-FR" dirty="0">
                <a:latin typeface="Arial Narrow"/>
                <a:cs typeface="Arial Narrow"/>
              </a:rPr>
              <a:t>dans </a:t>
            </a:r>
            <a:r>
              <a:rPr lang="fr-FR" dirty="0" err="1">
                <a:latin typeface="Arial Narrow"/>
                <a:cs typeface="Arial Narrow"/>
              </a:rPr>
              <a:t>ces </a:t>
            </a:r>
            <a:r>
              <a:rPr lang="fr-FR" dirty="0">
                <a:latin typeface="Arial Narrow"/>
                <a:cs typeface="Arial Narrow"/>
              </a:rPr>
              <a:t>3 </a:t>
            </a:r>
            <a:r>
              <a:rPr lang="fr-FR" dirty="0" err="1">
                <a:latin typeface="Arial Narrow"/>
                <a:cs typeface="Arial Narrow"/>
              </a:rPr>
              <a:t>langues</a:t>
            </a:r>
            <a:endParaRPr lang="en-US" dirty="0"/>
          </a:p>
          <a:p>
            <a:r>
              <a:rPr lang="fr-FR" b="1" dirty="0">
                <a:latin typeface="Arial Narrow"/>
                <a:cs typeface="Arial Narrow"/>
              </a:rPr>
              <a:t>La langue de travail des Comités est l'anglais.</a:t>
            </a:r>
          </a:p>
          <a:p>
            <a:r>
              <a:rPr lang="fr-FR" b="1" dirty="0">
                <a:latin typeface="Arial Narrow"/>
                <a:cs typeface="Arial Narrow"/>
              </a:rPr>
              <a:t>Ils doivent fournir leurs résultats dans les trois langues.</a:t>
            </a:r>
            <a:endParaRPr lang="en-US" b="1" dirty="0">
              <a:latin typeface="Arial Narrow"/>
              <a:cs typeface="Arial Narrow"/>
            </a:endParaRPr>
          </a:p>
          <a:p>
            <a:pPr lvl="1"/>
            <a:r>
              <a:rPr lang="fr-FR" dirty="0" err="1">
                <a:latin typeface="Arial Narrow"/>
                <a:cs typeface="Arial Narrow"/>
              </a:rPr>
              <a:t>L'organisation de la </a:t>
            </a:r>
            <a:r>
              <a:rPr lang="fr-FR" dirty="0">
                <a:latin typeface="Arial Narrow"/>
                <a:cs typeface="Arial Narrow"/>
              </a:rPr>
              <a:t>traduction </a:t>
            </a:r>
            <a:r>
              <a:rPr lang="fr-FR" dirty="0" err="1">
                <a:latin typeface="Arial Narrow"/>
                <a:cs typeface="Arial Narrow"/>
              </a:rPr>
              <a:t>est </a:t>
            </a:r>
            <a:r>
              <a:rPr lang="fr-FR" dirty="0">
                <a:latin typeface="Arial Narrow"/>
                <a:cs typeface="Arial Narrow"/>
              </a:rPr>
              <a:t>une </a:t>
            </a:r>
            <a:r>
              <a:rPr lang="fr-FR" dirty="0" err="1">
                <a:latin typeface="Arial Narrow"/>
                <a:cs typeface="Arial Narrow"/>
              </a:rPr>
              <a:t>tâche </a:t>
            </a:r>
            <a:r>
              <a:rPr lang="fr-FR" dirty="0">
                <a:latin typeface="Arial Narrow"/>
                <a:cs typeface="Arial Narrow"/>
              </a:rPr>
              <a:t>des 3 </a:t>
            </a:r>
            <a:r>
              <a:rPr lang="fr-FR" dirty="0" err="1">
                <a:latin typeface="Arial Narrow"/>
                <a:cs typeface="Arial Narrow"/>
              </a:rPr>
              <a:t>secrétaires.</a:t>
            </a:r>
            <a:endParaRPr lang="fr-FR" dirty="0">
              <a:latin typeface="Arial Narrow"/>
              <a:cs typeface="Arial Narrow"/>
            </a:endParaRPr>
          </a:p>
          <a:p>
            <a:pPr lvl="1"/>
            <a:r>
              <a:rPr lang="fr-FR" dirty="0">
                <a:latin typeface="Arial Narrow"/>
                <a:cs typeface="Arial Narrow"/>
              </a:rPr>
              <a:t>Soutien du Secrétariat général, tel que " </a:t>
            </a:r>
            <a:r>
              <a:rPr lang="fr-FR" dirty="0" err="1">
                <a:latin typeface="Arial Narrow"/>
                <a:cs typeface="Arial Narrow"/>
              </a:rPr>
              <a:t>DeepL</a:t>
            </a:r>
            <a:r>
              <a:rPr lang="fr-FR" dirty="0">
                <a:latin typeface="Arial Narrow"/>
                <a:cs typeface="Arial Narrow"/>
              </a:rPr>
              <a:t> Pro".</a:t>
            </a:r>
            <a:endParaRPr lang="en-US" dirty="0"/>
          </a:p>
          <a:p>
            <a:r>
              <a:rPr lang="fr-FR" b="1" dirty="0">
                <a:latin typeface="Arial Narrow"/>
                <a:cs typeface="Arial Narrow"/>
              </a:rPr>
              <a:t>D'autres traductions sont </a:t>
            </a:r>
            <a:r>
              <a:rPr lang="fr-FR" b="1" dirty="0" err="1">
                <a:latin typeface="Arial Narrow"/>
                <a:cs typeface="Arial Narrow"/>
              </a:rPr>
              <a:t>les bienvenues</a:t>
            </a:r>
            <a:endParaRPr lang="fr-FR" b="1" dirty="0">
              <a:latin typeface="Arial Narrow"/>
              <a:cs typeface="Arial Narrow"/>
            </a:endParaRPr>
          </a:p>
          <a:p>
            <a:pPr lvl="1"/>
            <a:r>
              <a:rPr lang="fr-FR" dirty="0">
                <a:latin typeface="Arial Narrow"/>
                <a:cs typeface="Arial Narrow"/>
              </a:rPr>
              <a:t>Généralement coordonné par les Comités nationaux</a:t>
            </a:r>
          </a:p>
        </p:txBody>
      </p:sp>
    </p:spTree>
    <p:extLst>
      <p:ext uri="{BB962C8B-B14F-4D97-AF65-F5344CB8AC3E}">
        <p14:creationId xmlns:p14="http://schemas.microsoft.com/office/powerpoint/2010/main" val="287374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CF0DC2C-1EA2-4E25-9516-59B8B1AF2E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F63AC5-5EAC-4984-990A-3DC87A7B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résultats</a:t>
            </a:r>
          </a:p>
        </p:txBody>
      </p:sp>
    </p:spTree>
    <p:extLst>
      <p:ext uri="{BB962C8B-B14F-4D97-AF65-F5344CB8AC3E}">
        <p14:creationId xmlns:p14="http://schemas.microsoft.com/office/powerpoint/2010/main" val="2811073864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page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solidFill>
              <a:srgbClr val="ED9D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ters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des conten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 yo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3365</Words>
  <Application>Microsoft Office PowerPoint</Application>
  <PresentationFormat>Grand écran</PresentationFormat>
  <Paragraphs>453</Paragraphs>
  <Slides>46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46</vt:i4>
      </vt:variant>
    </vt:vector>
  </HeadingPairs>
  <TitlesOfParts>
    <vt:vector size="58" baseType="lpstr">
      <vt:lpstr>Arial</vt:lpstr>
      <vt:lpstr>Arial Narrow</vt:lpstr>
      <vt:lpstr>Calibri</vt:lpstr>
      <vt:lpstr>Wingdings</vt:lpstr>
      <vt:lpstr>1_Cover page</vt:lpstr>
      <vt:lpstr>Summary </vt:lpstr>
      <vt:lpstr>Chapters</vt:lpstr>
      <vt:lpstr>Slides contenu</vt:lpstr>
      <vt:lpstr>Thank you</vt:lpstr>
      <vt:lpstr>1_Content </vt:lpstr>
      <vt:lpstr>6_Summary </vt:lpstr>
      <vt:lpstr>2_Content </vt:lpstr>
      <vt:lpstr>Présentation PowerPoint</vt:lpstr>
      <vt:lpstr>Pourquoi parler des routes ?</vt:lpstr>
      <vt:lpstr>Les routes au service des objectifs de développement durable des Nations unies</vt:lpstr>
      <vt:lpstr>Introduction</vt:lpstr>
      <vt:lpstr>Présentation PowerPoint</vt:lpstr>
      <vt:lpstr>Les quatre missions clés de PIARC</vt:lpstr>
      <vt:lpstr>L'échange de connaissances : le cœur de PIARC</vt:lpstr>
      <vt:lpstr>PIARC et les langues</vt:lpstr>
      <vt:lpstr>Nos résultats</vt:lpstr>
      <vt:lpstr>De nombreux rapports de PIARC </vt:lpstr>
      <vt:lpstr>Publications récentes de PIARC (&gt; 1 par mois)</vt:lpstr>
      <vt:lpstr>Dictionnaire routier en ligne </vt:lpstr>
      <vt:lpstr>Revue Routes / Roads</vt:lpstr>
      <vt:lpstr>Manuels en ligne : accès facile à la connaissance</vt:lpstr>
      <vt:lpstr>Logiciels</vt:lpstr>
      <vt:lpstr>Nombreux événements internationaux de PIARC</vt:lpstr>
      <vt:lpstr>Nos structures</vt:lpstr>
      <vt:lpstr>Structure organisationnelle de PIARC</vt:lpstr>
      <vt:lpstr>Nouveau Comité exécutif 2022 - 2024</vt:lpstr>
      <vt:lpstr>48 Comités nationaux de PIARC dans 49 pays </vt:lpstr>
      <vt:lpstr>Secrétariat général</vt:lpstr>
      <vt:lpstr>Comités et Groupes d'étude de PIARC</vt:lpstr>
      <vt:lpstr>Devenir membre </vt:lpstr>
      <vt:lpstr>Programme de travail</vt:lpstr>
      <vt:lpstr>Congrès de PIARC</vt:lpstr>
      <vt:lpstr>Congrès en 2020 - 2023</vt:lpstr>
      <vt:lpstr>Congrès mondial de la Route 2019 - Abou Dhabi</vt:lpstr>
      <vt:lpstr>Présentation PowerPoint</vt:lpstr>
      <vt:lpstr>Présentation PowerPoint</vt:lpstr>
      <vt:lpstr>XXVIIe Congrès mondial de la Route 2 - 6 octobre 2023   </vt:lpstr>
      <vt:lpstr>Prochains congrès de PIARC </vt:lpstr>
      <vt:lpstr>Plan stratégique de PIARC 2020 - 2023</vt:lpstr>
      <vt:lpstr>Rôle du plan stratégique  </vt:lpstr>
      <vt:lpstr>Développement du plan stratégique  </vt:lpstr>
      <vt:lpstr>Objectifs</vt:lpstr>
      <vt:lpstr>Questions horizontales clés</vt:lpstr>
      <vt:lpstr>Comités techniques de PIARC 2020 - 2023</vt:lpstr>
      <vt:lpstr>Quelques sujets d'organisation</vt:lpstr>
      <vt:lpstr>PIARC et les PRFM</vt:lpstr>
      <vt:lpstr>Partenariats de PIARC</vt:lpstr>
      <vt:lpstr>Egalité homme-femme et diversité</vt:lpstr>
      <vt:lpstr>Conclusion</vt:lpstr>
      <vt:lpstr>L'échange de connaissances à l'échelle mondiale : le cœur de PIARC </vt:lpstr>
      <vt:lpstr>Avantages d'être membre   </vt:lpstr>
      <vt:lpstr>Merci de votre attention !</vt:lpstr>
      <vt:lpstr>Acronymes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Aipcr Piarc</dc:creator>
  <cp:keywords>, docId:BBC441174BB11C3EAD010A3B41A73EFC</cp:keywords>
  <cp:lastModifiedBy>Aipcr Piarc</cp:lastModifiedBy>
  <cp:revision>234</cp:revision>
  <dcterms:created xsi:type="dcterms:W3CDTF">2019-10-28T10:19:34Z</dcterms:created>
  <dcterms:modified xsi:type="dcterms:W3CDTF">2023-04-06T09:10:51Z</dcterms:modified>
</cp:coreProperties>
</file>